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55_264628EE.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29_DB9D3EA5.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15B_52B1987C.xml" ContentType="application/vnd.ms-powerpoint.comments+xml"/>
  <Override PartName="/ppt/notesSlides/notesSlide39.xml" ContentType="application/vnd.openxmlformats-officedocument.presentationml.notesSlide+xml"/>
  <Override PartName="/ppt/comments/modernComment_15E_8712C9E2.xml" ContentType="application/vnd.ms-powerpoint.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sldIdLst>
    <p:sldId id="256" r:id="rId5"/>
    <p:sldId id="258" r:id="rId6"/>
    <p:sldId id="257" r:id="rId7"/>
    <p:sldId id="345" r:id="rId8"/>
    <p:sldId id="261" r:id="rId9"/>
    <p:sldId id="349" r:id="rId10"/>
    <p:sldId id="344" r:id="rId11"/>
    <p:sldId id="288" r:id="rId12"/>
    <p:sldId id="315" r:id="rId13"/>
    <p:sldId id="316" r:id="rId14"/>
    <p:sldId id="351" r:id="rId15"/>
    <p:sldId id="319" r:id="rId16"/>
    <p:sldId id="320" r:id="rId17"/>
    <p:sldId id="327" r:id="rId18"/>
    <p:sldId id="290" r:id="rId19"/>
    <p:sldId id="322" r:id="rId20"/>
    <p:sldId id="325" r:id="rId21"/>
    <p:sldId id="353" r:id="rId22"/>
    <p:sldId id="334" r:id="rId23"/>
    <p:sldId id="346" r:id="rId24"/>
    <p:sldId id="339" r:id="rId25"/>
    <p:sldId id="291" r:id="rId26"/>
    <p:sldId id="342" r:id="rId27"/>
    <p:sldId id="340" r:id="rId28"/>
    <p:sldId id="341" r:id="rId29"/>
    <p:sldId id="295" r:id="rId30"/>
    <p:sldId id="297" r:id="rId31"/>
    <p:sldId id="298" r:id="rId32"/>
    <p:sldId id="301" r:id="rId33"/>
    <p:sldId id="358" r:id="rId34"/>
    <p:sldId id="352" r:id="rId35"/>
    <p:sldId id="321" r:id="rId36"/>
    <p:sldId id="335" r:id="rId37"/>
    <p:sldId id="336" r:id="rId38"/>
    <p:sldId id="337" r:id="rId39"/>
    <p:sldId id="354" r:id="rId40"/>
    <p:sldId id="303" r:id="rId41"/>
    <p:sldId id="305" r:id="rId42"/>
    <p:sldId id="306" r:id="rId43"/>
    <p:sldId id="307" r:id="rId44"/>
    <p:sldId id="355" r:id="rId45"/>
    <p:sldId id="308" r:id="rId46"/>
    <p:sldId id="309" r:id="rId47"/>
    <p:sldId id="310" r:id="rId48"/>
    <p:sldId id="311" r:id="rId49"/>
    <p:sldId id="347" r:id="rId50"/>
    <p:sldId id="350" r:id="rId51"/>
    <p:sldId id="312" r:id="rId52"/>
    <p:sldId id="314" r:id="rId53"/>
    <p:sldId id="285" r:id="rId5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978505-1A51-0B38-1E25-B9B0EDDC8844}" name="OCRCC IT" initials="OI" userId="S::itsupport@ontariocrcc.onmicrosoft.com::af23276f-b76e-4753-bfba-d52d97759b78" providerId="AD"/>
  <p188:author id="{B52E364B-34F9-60A2-3902-29F9685A0931}" name="Meredith Farley" initials="MF" userId="S::meredithf@college-ece.ca::6d32b9d7-bd97-4346-9a9c-cf72f5861f74" providerId="AD"/>
  <p188:author id="{68BAD78D-7FA6-3A87-6837-8E4AFD25310A}" name="Deborah Gores" initials="DG" userId="S::deborahg@college-ece.ca::a5577c9c-a102-4619-9e25-f8f05c28c1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C76"/>
    <a:srgbClr val="AE71B6"/>
    <a:srgbClr val="F39C40"/>
    <a:srgbClr val="87398B"/>
    <a:srgbClr val="FFCC66"/>
    <a:srgbClr val="1F1F1F"/>
    <a:srgbClr val="676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71" autoAdjust="0"/>
  </p:normalViewPr>
  <p:slideViewPr>
    <p:cSldViewPr snapToGrid="0">
      <p:cViewPr varScale="1">
        <p:scale>
          <a:sx n="46" d="100"/>
          <a:sy n="46" d="100"/>
        </p:scale>
        <p:origin x="1420"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Gores" userId="a5577c9c-a102-4619-9e25-f8f05c28c1f5" providerId="ADAL" clId="{A6E87C01-5F89-49F7-9511-3FE6BA97FB86}"/>
    <pc:docChg chg="modSld">
      <pc:chgData name="Deborah Gores" userId="a5577c9c-a102-4619-9e25-f8f05c28c1f5" providerId="ADAL" clId="{A6E87C01-5F89-49F7-9511-3FE6BA97FB86}" dt="2023-03-31T14:38:18.836" v="20"/>
      <pc:docMkLst>
        <pc:docMk/>
      </pc:docMkLst>
      <pc:sldChg chg="modNotesTx">
        <pc:chgData name="Deborah Gores" userId="a5577c9c-a102-4619-9e25-f8f05c28c1f5" providerId="ADAL" clId="{A6E87C01-5F89-49F7-9511-3FE6BA97FB86}" dt="2023-03-30T17:55:14.795" v="3" actId="20577"/>
        <pc:sldMkLst>
          <pc:docMk/>
          <pc:sldMk cId="3612915175" sldId="257"/>
        </pc:sldMkLst>
      </pc:sldChg>
      <pc:sldChg chg="modNotesTx">
        <pc:chgData name="Deborah Gores" userId="a5577c9c-a102-4619-9e25-f8f05c28c1f5" providerId="ADAL" clId="{A6E87C01-5F89-49F7-9511-3FE6BA97FB86}" dt="2023-03-30T17:55:28.514" v="9" actId="20577"/>
        <pc:sldMkLst>
          <pc:docMk/>
          <pc:sldMk cId="612998289" sldId="261"/>
        </pc:sldMkLst>
      </pc:sldChg>
      <pc:sldChg chg="modNotesTx">
        <pc:chgData name="Deborah Gores" userId="a5577c9c-a102-4619-9e25-f8f05c28c1f5" providerId="ADAL" clId="{A6E87C01-5F89-49F7-9511-3FE6BA97FB86}" dt="2023-03-31T14:38:18.836" v="20"/>
        <pc:sldMkLst>
          <pc:docMk/>
          <pc:sldMk cId="3867152448" sldId="344"/>
        </pc:sldMkLst>
      </pc:sldChg>
      <pc:sldChg chg="modNotesTx">
        <pc:chgData name="Deborah Gores" userId="a5577c9c-a102-4619-9e25-f8f05c28c1f5" providerId="ADAL" clId="{A6E87C01-5F89-49F7-9511-3FE6BA97FB86}" dt="2023-03-30T17:55:24.938" v="6" actId="20577"/>
        <pc:sldMkLst>
          <pc:docMk/>
          <pc:sldMk cId="1445252837" sldId="345"/>
        </pc:sldMkLst>
      </pc:sldChg>
      <pc:sldChg chg="modNotesTx">
        <pc:chgData name="Deborah Gores" userId="a5577c9c-a102-4619-9e25-f8f05c28c1f5" providerId="ADAL" clId="{A6E87C01-5F89-49F7-9511-3FE6BA97FB86}" dt="2023-03-30T17:55:32.481" v="12" actId="20577"/>
        <pc:sldMkLst>
          <pc:docMk/>
          <pc:sldMk cId="2212700111" sldId="349"/>
        </pc:sldMkLst>
      </pc:sldChg>
    </pc:docChg>
  </pc:docChgLst>
</pc:chgInfo>
</file>

<file path=ppt/comments/modernComment_129_DB9D3EA5.xml><?xml version="1.0" encoding="utf-8"?>
<p188:cmLst xmlns:a="http://schemas.openxmlformats.org/drawingml/2006/main" xmlns:r="http://schemas.openxmlformats.org/officeDocument/2006/relationships" xmlns:p188="http://schemas.microsoft.com/office/powerpoint/2018/8/main">
  <p188:cm id="{0E87314D-8677-4A22-9DCB-965435CFC673}" authorId="{68BAD78D-7FA6-3A87-6837-8E4AFD25310A}" status="resolved" created="2022-09-26T17:06:50.105" complete="100000">
    <ac:txMkLst xmlns:ac="http://schemas.microsoft.com/office/drawing/2013/main/command">
      <pc:docMk xmlns:pc="http://schemas.microsoft.com/office/powerpoint/2013/main/command"/>
      <pc:sldMk xmlns:pc="http://schemas.microsoft.com/office/powerpoint/2013/main/command" cId="3684515493" sldId="297"/>
      <ac:spMk id="3" creationId="{D48F03D7-BF45-0049-AD69-0EFCEBDB0C2E}"/>
      <ac:txMk cp="167" len="161">
        <ac:context len="329" hash="3750401481"/>
      </ac:txMk>
    </ac:txMkLst>
    <p188:pos x="9487192" y="1562122"/>
    <p188:txBody>
      <a:bodyPr/>
      <a:lstStyle/>
      <a:p>
        <a:r>
          <a:rPr lang="en-CA"/>
          <a:t>Changed this to reflect an employers role . Also added a line in the comments, of messaging to share re. additional duties under the CYFSA.</a:t>
        </a:r>
      </a:p>
    </p188:txBody>
  </p188:cm>
</p188:cmLst>
</file>

<file path=ppt/comments/modernComment_155_264628EE.xml><?xml version="1.0" encoding="utf-8"?>
<p188:cmLst xmlns:a="http://schemas.openxmlformats.org/drawingml/2006/main" xmlns:r="http://schemas.openxmlformats.org/officeDocument/2006/relationships" xmlns:p188="http://schemas.microsoft.com/office/powerpoint/2018/8/main">
  <p188:cm id="{706F5C2E-81E6-4446-9B24-645629E131AC}" authorId="{68BAD78D-7FA6-3A87-6837-8E4AFD25310A}" status="resolved" created="2022-09-09T14:03:00.144" complete="100000">
    <ac:txMkLst xmlns:ac="http://schemas.microsoft.com/office/drawing/2013/main/command">
      <pc:docMk xmlns:pc="http://schemas.microsoft.com/office/powerpoint/2013/main/command"/>
      <pc:sldMk xmlns:pc="http://schemas.microsoft.com/office/powerpoint/2013/main/command" cId="642132206" sldId="341"/>
      <ac:spMk id="3" creationId="{D48F03D7-BF45-0049-AD69-0EFCEBDB0C2E}"/>
      <ac:txMk cp="0">
        <ac:context len="37" hash="186390902"/>
      </ac:txMk>
    </ac:txMkLst>
    <p188:pos x="1523263" y="337904"/>
    <p188:txBody>
      <a:bodyPr/>
      <a:lstStyle/>
      <a:p>
        <a:r>
          <a:rPr lang="en-CA"/>
          <a:t>Is it just children? Or can we say individuals? </a:t>
        </a:r>
      </a:p>
    </p188:txBody>
  </p188:cm>
</p188:cmLst>
</file>

<file path=ppt/comments/modernComment_15B_52B1987C.xml><?xml version="1.0" encoding="utf-8"?>
<p188:cmLst xmlns:a="http://schemas.openxmlformats.org/drawingml/2006/main" xmlns:r="http://schemas.openxmlformats.org/officeDocument/2006/relationships" xmlns:p188="http://schemas.microsoft.com/office/powerpoint/2018/8/main">
  <p188:cm id="{6BEDEEB1-6183-4874-A072-55F76EC60DE7}" authorId="{68BAD78D-7FA6-3A87-6837-8E4AFD25310A}" status="resolved" created="2022-09-26T18:41:38.689" complete="100000">
    <ac:txMkLst xmlns:ac="http://schemas.microsoft.com/office/drawing/2013/main/command">
      <pc:docMk xmlns:pc="http://schemas.microsoft.com/office/powerpoint/2013/main/command"/>
      <pc:sldMk xmlns:pc="http://schemas.microsoft.com/office/powerpoint/2013/main/command" cId="1387370620" sldId="347"/>
      <ac:spMk id="2" creationId="{CDBFBBC2-5BC5-FDF8-65D7-A5D544BE1AB1}"/>
      <ac:txMk cp="0" len="26">
        <ac:context len="90" hash="4145103981"/>
      </ac:txMk>
    </ac:txMkLst>
    <p188:pos x="6029634" y="307497"/>
    <p188:txBody>
      <a:bodyPr/>
      <a:lstStyle/>
      <a:p>
        <a:r>
          <a:rPr lang="en-CA"/>
          <a:t>Changed this content to focus on how an employer can support their staff when completing the program.</a:t>
        </a:r>
      </a:p>
    </p188:txBody>
  </p188:cm>
</p188:cmLst>
</file>

<file path=ppt/comments/modernComment_15E_8712C9E2.xml><?xml version="1.0" encoding="utf-8"?>
<p188:cmLst xmlns:a="http://schemas.openxmlformats.org/drawingml/2006/main" xmlns:r="http://schemas.openxmlformats.org/officeDocument/2006/relationships" xmlns:p188="http://schemas.microsoft.com/office/powerpoint/2018/8/main">
  <p188:cm id="{AE06CFE4-6F06-4BA0-8CD0-41B093FC519D}" authorId="{68BAD78D-7FA6-3A87-6837-8E4AFD25310A}" status="resolved" created="2022-09-26T18:42:07.547" complete="100000">
    <ac:txMkLst xmlns:ac="http://schemas.microsoft.com/office/drawing/2013/main/command">
      <pc:docMk xmlns:pc="http://schemas.microsoft.com/office/powerpoint/2013/main/command"/>
      <pc:sldMk xmlns:pc="http://schemas.microsoft.com/office/powerpoint/2013/main/command" cId="2266155490" sldId="350"/>
      <ac:spMk id="2" creationId="{CDBFBBC2-5BC5-FDF8-65D7-A5D544BE1AB1}"/>
      <ac:txMk cp="0" len="26">
        <ac:context len="59" hash="3148365302"/>
      </ac:txMk>
    </ac:txMkLst>
    <p188:pos x="6029634" y="307497"/>
    <p188:txBody>
      <a:bodyPr/>
      <a:lstStyle/>
      <a:p>
        <a:r>
          <a:rPr lang="en-CA"/>
          <a:t>Also changed the focus here to strategies employers can share with their staff.</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642D660-7861-EE4A-9C99-FADCF83F80D4}" type="datetimeFigureOut">
              <a:rPr lang="en-US" smtClean="0"/>
              <a:t>3/31/2023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2A5E713-038E-944D-B716-B9ECA8E2BC72}" type="slidenum">
              <a:rPr lang="en-US" smtClean="0"/>
              <a:t>‹#›</a:t>
            </a:fld>
            <a:endParaRPr lang="en-US"/>
          </a:p>
        </p:txBody>
      </p:sp>
    </p:spTree>
    <p:extLst>
      <p:ext uri="{BB962C8B-B14F-4D97-AF65-F5344CB8AC3E}">
        <p14:creationId xmlns:p14="http://schemas.microsoft.com/office/powerpoint/2010/main" val="7817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50000"/>
              </a:lnSpc>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Hello RECEs and welcome to this evening’s workshop.</a:t>
            </a:r>
            <a:br>
              <a:rPr lang="en-US" sz="1800" dirty="0">
                <a:effectLst/>
                <a:latin typeface="Arial" panose="020B0604020202020204" pitchFamily="34" charset="0"/>
                <a:ea typeface="Calibri" panose="020F0502020204030204" pitchFamily="34" charset="0"/>
                <a:cs typeface="Arial" panose="020B0604020202020204" pitchFamily="34" charset="0"/>
              </a:rPr>
            </a:b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br>
              <a:rPr lang="en-US" sz="1800" dirty="0">
                <a:effectLst/>
                <a:latin typeface="Arial" panose="020B0604020202020204" pitchFamily="34" charset="0"/>
                <a:ea typeface="Calibri" panose="020F0502020204030204" pitchFamily="34" charset="0"/>
                <a:cs typeface="Arial" panose="020B0604020202020204" pitchFamily="34" charset="0"/>
              </a:rPr>
            </a:br>
            <a:r>
              <a:rPr lang="en-US" sz="1800" dirty="0">
                <a:effectLst/>
                <a:latin typeface="Arial" panose="020B0604020202020204" pitchFamily="34" charset="0"/>
                <a:ea typeface="Times New Roman" panose="02020603050405020304" pitchFamily="18" charset="0"/>
                <a:cs typeface="Arial" panose="020B0604020202020204" pitchFamily="34" charset="0"/>
              </a:rPr>
              <a:t>We appreciate you joining us tonight for a trauma-informed care workshop that has been designed specifically for RECEs. </a:t>
            </a:r>
          </a:p>
          <a:p>
            <a:pPr marL="0" marR="0" fontAlgn="base">
              <a:lnSpc>
                <a:spcPct val="150000"/>
              </a:lnSpc>
              <a:spcBef>
                <a:spcPts val="0"/>
              </a:spcBef>
              <a:spcAft>
                <a:spcPts val="0"/>
              </a:spcAft>
            </a:pPr>
            <a:endParaRPr lang="en-CA"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en-US" sz="18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If you would like closed caption, please click “live transcript” at the bottom of the screen.  Also a reminder that this workshop is not being recorded, but everyone will receive an email, which will include the slides and a link to a feedback survey tomorrow. </a:t>
            </a:r>
            <a:endParaRPr lang="en-CA" sz="1800" dirty="0">
              <a:effectLst/>
              <a:latin typeface="Arial" panose="020B0604020202020204" pitchFamily="34" charset="0"/>
              <a:ea typeface="Calibri" panose="020F0502020204030204" pitchFamily="34" charset="0"/>
              <a:cs typeface="Arial" panose="020B0604020202020204" pitchFamily="34" charset="0"/>
            </a:endParaRPr>
          </a:p>
          <a:p>
            <a:endParaRPr lang="en-CA" b="1" dirty="0"/>
          </a:p>
        </p:txBody>
      </p:sp>
      <p:sp>
        <p:nvSpPr>
          <p:cNvPr id="4" name="Slide Number Placeholder 3"/>
          <p:cNvSpPr>
            <a:spLocks noGrp="1"/>
          </p:cNvSpPr>
          <p:nvPr>
            <p:ph type="sldNum" sz="quarter" idx="5"/>
          </p:nvPr>
        </p:nvSpPr>
        <p:spPr/>
        <p:txBody>
          <a:bodyPr/>
          <a:lstStyle/>
          <a:p>
            <a:fld id="{52A5E713-038E-944D-B716-B9ECA8E2BC72}" type="slidenum">
              <a:rPr lang="en-US" smtClean="0"/>
              <a:t>2</a:t>
            </a:fld>
            <a:endParaRPr lang="en-US"/>
          </a:p>
        </p:txBody>
      </p:sp>
    </p:spTree>
    <p:extLst>
      <p:ext uri="{BB962C8B-B14F-4D97-AF65-F5344CB8AC3E}">
        <p14:creationId xmlns:p14="http://schemas.microsoft.com/office/powerpoint/2010/main" val="331257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Arial" panose="020B0604020202020204" pitchFamily="34" charset="0"/>
                <a:ea typeface="+mn-ea"/>
                <a:cs typeface="Arial" panose="020B0604020202020204" pitchFamily="34" charset="0"/>
              </a:rPr>
              <a:t>We just shared legal definitions, but it is important to challenge any fixed ideas we have around sexual violence and to recognize that it can be a spectrum. This way we can recognize, and challenge, the different ways sexual violence exists. </a:t>
            </a:r>
          </a:p>
          <a:p>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kern="1200">
                <a:solidFill>
                  <a:schemeClr val="tx1"/>
                </a:solidFill>
                <a:effectLst/>
                <a:latin typeface="Arial" panose="020B0604020202020204" pitchFamily="34" charset="0"/>
                <a:ea typeface="+mn-ea"/>
                <a:cs typeface="Arial" panose="020B0604020202020204" pitchFamily="34" charset="0"/>
              </a:rPr>
              <a:t>As shown in this graphic here, sexual violence can be acts of</a:t>
            </a:r>
          </a:p>
          <a:p>
            <a:r>
              <a:rPr lang="en-CA" sz="1200" kern="1200">
                <a:solidFill>
                  <a:schemeClr val="tx1"/>
                </a:solidFill>
                <a:effectLst/>
                <a:latin typeface="Arial" panose="020B0604020202020204" pitchFamily="34" charset="0"/>
                <a:ea typeface="+mn-ea"/>
                <a:cs typeface="Arial" panose="020B0604020202020204" pitchFamily="34" charset="0"/>
              </a:rPr>
              <a:t>● Trivialisation - such as locker room banter, sexist media, body shaming, victim blaming, “boys will be boys” narrative, and locker room talk</a:t>
            </a:r>
          </a:p>
          <a:p>
            <a:r>
              <a:rPr lang="en-CA" sz="1200" kern="1200">
                <a:solidFill>
                  <a:schemeClr val="tx1"/>
                </a:solidFill>
                <a:effectLst/>
                <a:latin typeface="Arial" panose="020B0604020202020204" pitchFamily="34" charset="0"/>
                <a:ea typeface="+mn-ea"/>
                <a:cs typeface="Arial" panose="020B0604020202020204" pitchFamily="34" charset="0"/>
              </a:rPr>
              <a:t>● Degradation - stalking, cat-calling, non-consensual photos and video being recorded and/or being shared, sexist attitudes</a:t>
            </a:r>
          </a:p>
          <a:p>
            <a:r>
              <a:rPr lang="en-CA" sz="1200" kern="1200">
                <a:solidFill>
                  <a:schemeClr val="tx1"/>
                </a:solidFill>
                <a:effectLst/>
                <a:latin typeface="Arial" panose="020B0604020202020204" pitchFamily="34" charset="0"/>
                <a:ea typeface="+mn-ea"/>
                <a:cs typeface="Arial" panose="020B0604020202020204" pitchFamily="34" charset="0"/>
              </a:rPr>
              <a:t>● Removal of autonomy - groping, stealthing, dosing, coercion, safe word violation, threats, voyeurism</a:t>
            </a:r>
          </a:p>
          <a:p>
            <a:r>
              <a:rPr lang="en-CA" sz="1200" kern="1200">
                <a:solidFill>
                  <a:schemeClr val="tx1"/>
                </a:solidFill>
                <a:effectLst/>
                <a:latin typeface="Arial" panose="020B0604020202020204" pitchFamily="34" charset="0"/>
                <a:ea typeface="+mn-ea"/>
                <a:cs typeface="Arial" panose="020B0604020202020204" pitchFamily="34" charset="0"/>
              </a:rPr>
              <a:t>● Explicit violence - rape, incest, battery, murder</a:t>
            </a:r>
          </a:p>
          <a:p>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kern="1200">
                <a:solidFill>
                  <a:schemeClr val="tx1"/>
                </a:solidFill>
                <a:effectLst/>
                <a:latin typeface="Arial" panose="020B0604020202020204" pitchFamily="34" charset="0"/>
                <a:ea typeface="+mn-ea"/>
                <a:cs typeface="Arial" panose="020B0604020202020204" pitchFamily="34" charset="0"/>
              </a:rPr>
              <a:t>These are examples and not an exhaustive definition, nor are these levels completely removed from each other, as they are all operating pieces of creating and maintaining rape culture.</a:t>
            </a:r>
          </a:p>
        </p:txBody>
      </p:sp>
      <p:sp>
        <p:nvSpPr>
          <p:cNvPr id="4" name="Slide Number Placeholder 3"/>
          <p:cNvSpPr>
            <a:spLocks noGrp="1"/>
          </p:cNvSpPr>
          <p:nvPr>
            <p:ph type="sldNum" sz="quarter" idx="5"/>
          </p:nvPr>
        </p:nvSpPr>
        <p:spPr/>
        <p:txBody>
          <a:bodyPr/>
          <a:lstStyle/>
          <a:p>
            <a:fld id="{52A5E713-038E-944D-B716-B9ECA8E2BC72}" type="slidenum">
              <a:rPr lang="en-US" smtClean="0"/>
              <a:t>12</a:t>
            </a:fld>
            <a:endParaRPr lang="en-US"/>
          </a:p>
        </p:txBody>
      </p:sp>
    </p:spTree>
    <p:extLst>
      <p:ext uri="{BB962C8B-B14F-4D97-AF65-F5344CB8AC3E}">
        <p14:creationId xmlns:p14="http://schemas.microsoft.com/office/powerpoint/2010/main" val="285434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Arial" panose="020B0604020202020204" pitchFamily="34" charset="0"/>
                <a:ea typeface="+mn-ea"/>
                <a:cs typeface="Arial" panose="020B0604020202020204" pitchFamily="34" charset="0"/>
              </a:rPr>
              <a:t>● There are 636,000 sexual assaults self-reported every year in Canada.</a:t>
            </a:r>
          </a:p>
          <a:p>
            <a:r>
              <a:rPr lang="en-CA" sz="1200" kern="1200">
                <a:solidFill>
                  <a:schemeClr val="tx1"/>
                </a:solidFill>
                <a:effectLst/>
                <a:latin typeface="Arial" panose="020B0604020202020204" pitchFamily="34" charset="0"/>
                <a:ea typeface="+mn-ea"/>
                <a:cs typeface="Arial" panose="020B0604020202020204" pitchFamily="34" charset="0"/>
              </a:rPr>
              <a:t>● being under 12 years old heightens vulnerability to being targeted for sexual offences</a:t>
            </a:r>
          </a:p>
          <a:p>
            <a:r>
              <a:rPr lang="en-CA" sz="1200" kern="1200">
                <a:solidFill>
                  <a:schemeClr val="tx1"/>
                </a:solidFill>
                <a:effectLst/>
                <a:latin typeface="Arial" panose="020B0604020202020204" pitchFamily="34" charset="0"/>
                <a:ea typeface="+mn-ea"/>
                <a:cs typeface="Arial" panose="020B0604020202020204" pitchFamily="34" charset="0"/>
              </a:rPr>
              <a:t>● Young women between the ages of 15 and 25 years, in Canada, are the age group most likely to experience sexual or relationship violence</a:t>
            </a:r>
          </a:p>
          <a:p>
            <a:r>
              <a:rPr lang="en-CA" sz="1200" kern="1200">
                <a:solidFill>
                  <a:schemeClr val="tx1"/>
                </a:solidFill>
                <a:effectLst/>
                <a:latin typeface="Arial" panose="020B0604020202020204" pitchFamily="34" charset="0"/>
                <a:ea typeface="+mn-ea"/>
                <a:cs typeface="Arial" panose="020B0604020202020204" pitchFamily="34" charset="0"/>
              </a:rPr>
              <a:t>● Young women from excluded groups are more vulnerable to being targeted for sexual harassment and sexual assault. This includes women of colour, disabled women, intersex, queer, trans, and Two Spirit folks, and women experiencing multiple intersections of identity.</a:t>
            </a:r>
          </a:p>
          <a:p>
            <a:r>
              <a:rPr lang="en-CA" sz="1200" kern="1200">
                <a:solidFill>
                  <a:schemeClr val="tx1"/>
                </a:solidFill>
                <a:effectLst/>
                <a:latin typeface="Arial" panose="020B0604020202020204" pitchFamily="34" charset="0"/>
                <a:ea typeface="+mn-ea"/>
                <a:cs typeface="Arial" panose="020B0604020202020204" pitchFamily="34" charset="0"/>
              </a:rPr>
              <a:t>● In children and youth, 1 in 7 girls reported that another student has sexually assaulted them.</a:t>
            </a:r>
          </a:p>
          <a:p>
            <a:r>
              <a:rPr lang="en-CA" sz="1200" kern="1200">
                <a:solidFill>
                  <a:schemeClr val="tx1"/>
                </a:solidFill>
                <a:effectLst/>
                <a:latin typeface="Arial" panose="020B0604020202020204" pitchFamily="34" charset="0"/>
                <a:ea typeface="+mn-ea"/>
                <a:cs typeface="Arial" panose="020B0604020202020204" pitchFamily="34" charset="0"/>
              </a:rPr>
              <a:t>● 15% of girls and 9% of boys between the ages of 14 to 21 identified that they have had a sexual act forced upon them by a peer.</a:t>
            </a:r>
          </a:p>
          <a:p>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kern="1200">
                <a:solidFill>
                  <a:schemeClr val="tx1"/>
                </a:solidFill>
                <a:effectLst/>
                <a:latin typeface="Arial" panose="020B0604020202020204" pitchFamily="34" charset="0"/>
                <a:ea typeface="+mn-ea"/>
                <a:cs typeface="Arial" panose="020B0604020202020204" pitchFamily="34" charset="0"/>
              </a:rPr>
              <a:t>References: https://www150.statcan.gc.ca/n1/pub/85-002-x/2017001/article/14842-eng.htm; </a:t>
            </a:r>
          </a:p>
          <a:p>
            <a:r>
              <a:rPr lang="en-CA" sz="1200" kern="1200">
                <a:solidFill>
                  <a:schemeClr val="tx1"/>
                </a:solidFill>
                <a:effectLst/>
                <a:latin typeface="Arial" panose="020B0604020202020204" pitchFamily="34" charset="0"/>
                <a:ea typeface="+mn-ea"/>
                <a:cs typeface="Arial" panose="020B0604020202020204" pitchFamily="34" charset="0"/>
              </a:rPr>
              <a:t>https://</a:t>
            </a:r>
            <a:r>
              <a:rPr lang="en-CA" sz="1200" kern="1200" err="1">
                <a:solidFill>
                  <a:schemeClr val="tx1"/>
                </a:solidFill>
                <a:effectLst/>
                <a:latin typeface="Arial" panose="020B0604020202020204" pitchFamily="34" charset="0"/>
                <a:ea typeface="+mn-ea"/>
                <a:cs typeface="Arial" panose="020B0604020202020204" pitchFamily="34" charset="0"/>
              </a:rPr>
              <a:t>www.cbc.ca</a:t>
            </a:r>
            <a:r>
              <a:rPr lang="en-CA" sz="1200" kern="1200">
                <a:solidFill>
                  <a:schemeClr val="tx1"/>
                </a:solidFill>
                <a:effectLst/>
                <a:latin typeface="Arial" panose="020B0604020202020204" pitchFamily="34" charset="0"/>
                <a:ea typeface="+mn-ea"/>
                <a:cs typeface="Arial" panose="020B0604020202020204" pitchFamily="34" charset="0"/>
              </a:rPr>
              <a:t>/news/</a:t>
            </a:r>
            <a:r>
              <a:rPr lang="en-CA" sz="1200" kern="1200" err="1">
                <a:solidFill>
                  <a:schemeClr val="tx1"/>
                </a:solidFill>
                <a:effectLst/>
                <a:latin typeface="Arial" panose="020B0604020202020204" pitchFamily="34" charset="0"/>
                <a:ea typeface="+mn-ea"/>
                <a:cs typeface="Arial" panose="020B0604020202020204" pitchFamily="34" charset="0"/>
              </a:rPr>
              <a:t>canada</a:t>
            </a:r>
            <a:r>
              <a:rPr lang="en-CA" sz="1200" kern="1200">
                <a:solidFill>
                  <a:schemeClr val="tx1"/>
                </a:solidFill>
                <a:effectLst/>
                <a:latin typeface="Arial" panose="020B0604020202020204" pitchFamily="34" charset="0"/>
                <a:ea typeface="+mn-ea"/>
                <a:cs typeface="Arial" panose="020B0604020202020204" pitchFamily="34" charset="0"/>
              </a:rPr>
              <a:t>/marketplace-school-violence-sexual-violence-1.5329520;</a:t>
            </a:r>
          </a:p>
        </p:txBody>
      </p:sp>
      <p:sp>
        <p:nvSpPr>
          <p:cNvPr id="4" name="Slide Number Placeholder 3"/>
          <p:cNvSpPr>
            <a:spLocks noGrp="1"/>
          </p:cNvSpPr>
          <p:nvPr>
            <p:ph type="sldNum" sz="quarter" idx="5"/>
          </p:nvPr>
        </p:nvSpPr>
        <p:spPr/>
        <p:txBody>
          <a:bodyPr/>
          <a:lstStyle/>
          <a:p>
            <a:fld id="{52A5E713-038E-944D-B716-B9ECA8E2BC72}" type="slidenum">
              <a:rPr lang="en-US" smtClean="0"/>
              <a:t>13</a:t>
            </a:fld>
            <a:endParaRPr lang="en-US"/>
          </a:p>
        </p:txBody>
      </p:sp>
    </p:spTree>
    <p:extLst>
      <p:ext uri="{BB962C8B-B14F-4D97-AF65-F5344CB8AC3E}">
        <p14:creationId xmlns:p14="http://schemas.microsoft.com/office/powerpoint/2010/main" val="100904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solidFill>
                  <a:srgbClr val="FF0000"/>
                </a:solidFill>
              </a:rPr>
              <a:t>This is the Planned Parenthood FRIES graphic. This acronym is an easy way to remember what consent looks like:</a:t>
            </a:r>
          </a:p>
          <a:p>
            <a:endParaRPr lang="en-US"/>
          </a:p>
          <a:p>
            <a:r>
              <a:rPr lang="en-US"/>
              <a:t>Freely given - Without coercion, Without blackmail, Without guilt tripping, Without pressure or influence, Given on a voluntary basis</a:t>
            </a:r>
          </a:p>
          <a:p>
            <a:endParaRPr lang="en-US"/>
          </a:p>
          <a:p>
            <a:r>
              <a:rPr lang="en-US"/>
              <a:t>Reversible - Consent is ongoing, Consent can be withdrawn at any time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Informed - All parties know exactly what they are consenting to</a:t>
            </a:r>
          </a:p>
          <a:p>
            <a:endParaRPr lang="en-US"/>
          </a:p>
          <a:p>
            <a:r>
              <a:rPr lang="en-US"/>
              <a:t>Enthusiastic - Not simply a “yes” but an enthusiastic yes, Verbally and through body language</a:t>
            </a:r>
          </a:p>
          <a:p>
            <a:endParaRPr lang="en-US"/>
          </a:p>
          <a:p>
            <a:r>
              <a:rPr lang="en-US"/>
              <a:t>Specific: consent to one act is not consent to another, As with informed, all parties know what they are consenting to, Consent to one act is not consent to another</a:t>
            </a:r>
          </a:p>
          <a:p>
            <a:endParaRPr lang="en-US"/>
          </a:p>
          <a:p>
            <a:endParaRPr lang="en-US"/>
          </a:p>
          <a:p>
            <a:r>
              <a:rPr lang="en-US"/>
              <a:t>References: Planned Parenthood,</a:t>
            </a:r>
          </a:p>
          <a:p>
            <a:r>
              <a:rPr lang="en-US"/>
              <a:t>www.plannedparenthood.org/learn/relationships/sexual-consent</a:t>
            </a:r>
          </a:p>
        </p:txBody>
      </p:sp>
      <p:sp>
        <p:nvSpPr>
          <p:cNvPr id="4" name="Slide Number Placeholder 3"/>
          <p:cNvSpPr>
            <a:spLocks noGrp="1"/>
          </p:cNvSpPr>
          <p:nvPr>
            <p:ph type="sldNum" sz="quarter" idx="5"/>
          </p:nvPr>
        </p:nvSpPr>
        <p:spPr/>
        <p:txBody>
          <a:bodyPr/>
          <a:lstStyle/>
          <a:p>
            <a:fld id="{52A5E713-038E-944D-B716-B9ECA8E2BC72}" type="slidenum">
              <a:rPr lang="en-US" smtClean="0"/>
              <a:t>14</a:t>
            </a:fld>
            <a:endParaRPr lang="en-US"/>
          </a:p>
        </p:txBody>
      </p:sp>
    </p:spTree>
    <p:extLst>
      <p:ext uri="{BB962C8B-B14F-4D97-AF65-F5344CB8AC3E}">
        <p14:creationId xmlns:p14="http://schemas.microsoft.com/office/powerpoint/2010/main" val="254725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topic of consent is covered in the Sexual Abuse Prevention Program, however…</a:t>
            </a:r>
          </a:p>
          <a:p>
            <a:r>
              <a:rPr lang="en-US"/>
              <a:t>In order to better understand trauma-informed care, we’re going to take a few moments to discuss what consent means and looks like.</a:t>
            </a:r>
          </a:p>
          <a:p>
            <a:endParaRPr lang="en-US"/>
          </a:p>
          <a:p>
            <a:r>
              <a:rPr lang="en-US"/>
              <a:t>Consent cannot be present when:</a:t>
            </a:r>
          </a:p>
          <a:p>
            <a:r>
              <a:rPr lang="en-US"/>
              <a:t>● Someone says or does something that shows they are not consenting to an activity</a:t>
            </a:r>
          </a:p>
          <a:p>
            <a:r>
              <a:rPr lang="en-US"/>
              <a:t>● Someone says or does something that shows they are not agreeing to continue an activity</a:t>
            </a:r>
          </a:p>
          <a:p>
            <a:r>
              <a:rPr lang="en-US"/>
              <a:t>● Someone is incapable of consenting (e.g. </a:t>
            </a:r>
            <a:r>
              <a:rPr lang="en-US" err="1"/>
              <a:t>unconscious,incapacitated</a:t>
            </a:r>
            <a:r>
              <a:rPr lang="en-US"/>
              <a:t>, drunk, or high)</a:t>
            </a:r>
          </a:p>
          <a:p>
            <a:r>
              <a:rPr lang="en-US"/>
              <a:t>● Presence of coercion as a result of abuse of trust, power, or authority</a:t>
            </a:r>
          </a:p>
          <a:p>
            <a:r>
              <a:rPr lang="en-US"/>
              <a:t>● Someone else consents on the person’s behalf</a:t>
            </a:r>
          </a:p>
          <a:p>
            <a:endParaRPr lang="en-US"/>
          </a:p>
          <a:p>
            <a:r>
              <a:rPr lang="en-US"/>
              <a:t>References: Canada Justice Laws, laws-</a:t>
            </a:r>
            <a:r>
              <a:rPr lang="en-US" err="1"/>
              <a:t>lois.justice.gc.ca</a:t>
            </a:r>
            <a:r>
              <a:rPr lang="en-US"/>
              <a:t>; LEAF: Women’s Legal Education &amp; Action Fund, </a:t>
            </a:r>
            <a:r>
              <a:rPr lang="en-US" err="1"/>
              <a:t>www.leaf.ca</a:t>
            </a:r>
            <a:r>
              <a:rPr lang="en-US"/>
              <a:t>/news/the-law-of-consent-in-sexual-assault</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15</a:t>
            </a:fld>
            <a:endParaRPr lang="en-US"/>
          </a:p>
        </p:txBody>
      </p:sp>
    </p:spTree>
    <p:extLst>
      <p:ext uri="{BB962C8B-B14F-4D97-AF65-F5344CB8AC3E}">
        <p14:creationId xmlns:p14="http://schemas.microsoft.com/office/powerpoint/2010/main" val="211979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person cannot say they mistakenly believed consent was present if:</a:t>
            </a:r>
          </a:p>
          <a:p>
            <a:endParaRPr lang="en-US"/>
          </a:p>
          <a:p>
            <a:r>
              <a:rPr lang="en-US"/>
              <a:t>● That belief is based in their own intoxication</a:t>
            </a:r>
          </a:p>
          <a:p>
            <a:r>
              <a:rPr lang="en-US"/>
              <a:t>● They were reckless in ensuring consent was present</a:t>
            </a:r>
          </a:p>
          <a:p>
            <a:r>
              <a:rPr lang="en-US"/>
              <a:t>● They ignored verbal or </a:t>
            </a:r>
            <a:r>
              <a:rPr lang="en-US" err="1"/>
              <a:t>behavioural</a:t>
            </a:r>
            <a:r>
              <a:rPr lang="en-US"/>
              <a:t> signs that would indicate lack of consent</a:t>
            </a:r>
          </a:p>
          <a:p>
            <a:r>
              <a:rPr lang="en-US"/>
              <a:t>● The person was silent/did not verbally indicate “no”</a:t>
            </a:r>
          </a:p>
          <a:p>
            <a:endParaRPr lang="en-US"/>
          </a:p>
          <a:p>
            <a:r>
              <a:rPr lang="en-US"/>
              <a:t>References: LEAF: Women’s Legal Education &amp; Action Fund,</a:t>
            </a:r>
          </a:p>
          <a:p>
            <a:r>
              <a:rPr lang="en-US" err="1"/>
              <a:t>www.leaf.ca</a:t>
            </a:r>
            <a:r>
              <a:rPr lang="en-US"/>
              <a:t>/news/the-law-of-consent-in-sexual-assault</a:t>
            </a:r>
          </a:p>
        </p:txBody>
      </p:sp>
      <p:sp>
        <p:nvSpPr>
          <p:cNvPr id="4" name="Slide Number Placeholder 3"/>
          <p:cNvSpPr>
            <a:spLocks noGrp="1"/>
          </p:cNvSpPr>
          <p:nvPr>
            <p:ph type="sldNum" sz="quarter" idx="5"/>
          </p:nvPr>
        </p:nvSpPr>
        <p:spPr/>
        <p:txBody>
          <a:bodyPr/>
          <a:lstStyle/>
          <a:p>
            <a:fld id="{52A5E713-038E-944D-B716-B9ECA8E2BC72}" type="slidenum">
              <a:rPr lang="en-US" smtClean="0"/>
              <a:t>16</a:t>
            </a:fld>
            <a:endParaRPr lang="en-US"/>
          </a:p>
        </p:txBody>
      </p:sp>
    </p:spTree>
    <p:extLst>
      <p:ext uri="{BB962C8B-B14F-4D97-AF65-F5344CB8AC3E}">
        <p14:creationId xmlns:p14="http://schemas.microsoft.com/office/powerpoint/2010/main" val="251350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Consent isn’t just about sexual situations. Consent is an essential part of our everyday life, in everything that we do.</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17</a:t>
            </a:fld>
            <a:endParaRPr lang="en-US"/>
          </a:p>
        </p:txBody>
      </p:sp>
    </p:spTree>
    <p:extLst>
      <p:ext uri="{BB962C8B-B14F-4D97-AF65-F5344CB8AC3E}">
        <p14:creationId xmlns:p14="http://schemas.microsoft.com/office/powerpoint/2010/main" val="2095863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spcAft>
                <a:spcPts val="200"/>
              </a:spcAft>
            </a:pPr>
            <a:r>
              <a:rPr lang="en-US" sz="2000" b="1">
                <a:latin typeface="Arial" panose="020B0604020202020204" pitchFamily="34" charset="0"/>
                <a:cs typeface="Arial" panose="020B0604020202020204" pitchFamily="34" charset="0"/>
              </a:rPr>
              <a:t>Support carried out during a time of crisis</a:t>
            </a:r>
          </a:p>
          <a:p>
            <a:pPr marL="342900" indent="-342900">
              <a:spcBef>
                <a:spcPts val="200"/>
              </a:spcBef>
              <a:spcAft>
                <a:spcPts val="200"/>
              </a:spcAft>
              <a:buFont typeface="Arial" panose="020B0604020202020204" pitchFamily="34" charset="0"/>
              <a:buChar char="•"/>
            </a:pPr>
            <a:r>
              <a:rPr lang="en-US" sz="2000">
                <a:latin typeface="Arial" panose="020B0604020202020204" pitchFamily="34" charset="0"/>
                <a:cs typeface="Arial" panose="020B0604020202020204" pitchFamily="34" charset="0"/>
              </a:rPr>
              <a:t>should reduce risk</a:t>
            </a:r>
          </a:p>
          <a:p>
            <a:pPr marL="342900" indent="-342900">
              <a:spcBef>
                <a:spcPts val="200"/>
              </a:spcBef>
              <a:spcAft>
                <a:spcPts val="200"/>
              </a:spcAft>
              <a:buFont typeface="Arial" panose="020B0604020202020204" pitchFamily="34" charset="0"/>
              <a:buChar char="•"/>
            </a:pPr>
            <a:r>
              <a:rPr lang="en-US" sz="2000">
                <a:latin typeface="Arial" panose="020B0604020202020204" pitchFamily="34" charset="0"/>
                <a:cs typeface="Arial" panose="020B0604020202020204" pitchFamily="34" charset="0"/>
              </a:rPr>
              <a:t>promote resilience</a:t>
            </a:r>
          </a:p>
          <a:p>
            <a:pPr marL="342900" indent="-342900">
              <a:spcBef>
                <a:spcPts val="200"/>
              </a:spcBef>
              <a:spcAft>
                <a:spcPts val="200"/>
              </a:spcAft>
              <a:buFont typeface="Arial" panose="020B0604020202020204" pitchFamily="34" charset="0"/>
              <a:buChar char="•"/>
            </a:pPr>
            <a:r>
              <a:rPr lang="en-US" sz="2000">
                <a:latin typeface="Arial" panose="020B0604020202020204" pitchFamily="34" charset="0"/>
                <a:cs typeface="Arial" panose="020B0604020202020204" pitchFamily="34" charset="0"/>
              </a:rPr>
              <a:t>aid recovery by increasing safety and well-being</a:t>
            </a:r>
          </a:p>
          <a:p>
            <a:pPr marL="342900" indent="-342900">
              <a:spcBef>
                <a:spcPts val="200"/>
              </a:spcBef>
              <a:spcAft>
                <a:spcPts val="200"/>
              </a:spcAft>
              <a:buFont typeface="Arial" panose="020B0604020202020204" pitchFamily="34" charset="0"/>
              <a:buChar char="•"/>
            </a:pPr>
            <a:r>
              <a:rPr lang="en-US" sz="2000">
                <a:latin typeface="Arial" panose="020B0604020202020204" pitchFamily="34" charset="0"/>
                <a:cs typeface="Arial" panose="020B0604020202020204" pitchFamily="34" charset="0"/>
              </a:rPr>
              <a:t>Acknowledges the importance of building trust</a:t>
            </a:r>
          </a:p>
          <a:p>
            <a:pPr marL="800100" lvl="1" indent="-342900">
              <a:spcBef>
                <a:spcPts val="200"/>
              </a:spcBef>
              <a:spcAft>
                <a:spcPts val="200"/>
              </a:spcAft>
              <a:buFont typeface="Courier New" panose="02070309020205020404" pitchFamily="49" charset="0"/>
              <a:buChar char="o"/>
            </a:pPr>
            <a:r>
              <a:rPr lang="en-US" sz="2000">
                <a:latin typeface="Arial" panose="020B0604020202020204" pitchFamily="34" charset="0"/>
                <a:cs typeface="Arial" panose="020B0604020202020204" pitchFamily="34" charset="0"/>
              </a:rPr>
              <a:t>Trust building will let the survivor know that you are a safe resource.</a:t>
            </a:r>
          </a:p>
          <a:p>
            <a:pPr marL="800100" lvl="1" indent="-342900">
              <a:spcBef>
                <a:spcPts val="200"/>
              </a:spcBef>
              <a:spcAft>
                <a:spcPts val="200"/>
              </a:spcAft>
              <a:buFont typeface="Courier New" panose="02070309020205020404" pitchFamily="49" charset="0"/>
              <a:buChar char="o"/>
            </a:pPr>
            <a:r>
              <a:rPr lang="en-US" sz="2000">
                <a:latin typeface="Arial" panose="020B0604020202020204" pitchFamily="34" charset="0"/>
                <a:cs typeface="Arial" panose="020B0604020202020204" pitchFamily="34" charset="0"/>
              </a:rPr>
              <a:t>The more comfortable a survivor is speaking with you, the more you can help in determining appropriate support systems and processes.</a:t>
            </a:r>
          </a:p>
          <a:p>
            <a:pPr marL="800100" lvl="1" indent="-342900">
              <a:spcBef>
                <a:spcPts val="200"/>
              </a:spcBef>
              <a:spcAft>
                <a:spcPts val="200"/>
              </a:spcAft>
              <a:buFont typeface="Courier New" panose="02070309020205020404" pitchFamily="49" charset="0"/>
              <a:buChar char="o"/>
            </a:pPr>
            <a:r>
              <a:rPr lang="en-US" sz="2000">
                <a:latin typeface="Arial" panose="020B0604020202020204" pitchFamily="34" charset="0"/>
                <a:cs typeface="Arial" panose="020B0604020202020204" pitchFamily="34" charset="0"/>
              </a:rPr>
              <a:t>You can say all the right things, use all the right words, but without comfort and a sense of safety, there is no trust.</a:t>
            </a:r>
          </a:p>
          <a:p>
            <a:endParaRPr lang="en-US"/>
          </a:p>
          <a:p>
            <a:r>
              <a:rPr lang="en-US"/>
              <a:t>References: Guidance for conducting trauma-and violence informed programs during a pandemic, natural disaster, crisis, or other emergency situation, Western University,</a:t>
            </a:r>
          </a:p>
          <a:p>
            <a:r>
              <a:rPr lang="en-US"/>
              <a:t>kh-cdc.ca/</a:t>
            </a:r>
            <a:r>
              <a:rPr lang="en-US" err="1"/>
              <a:t>en</a:t>
            </a:r>
            <a:r>
              <a:rPr lang="en-US"/>
              <a:t>/resources/guides/guide1/Knowledge-Hub-Guide-Programs.pdf</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21</a:t>
            </a:fld>
            <a:endParaRPr lang="en-US"/>
          </a:p>
        </p:txBody>
      </p:sp>
    </p:spTree>
    <p:extLst>
      <p:ext uri="{BB962C8B-B14F-4D97-AF65-F5344CB8AC3E}">
        <p14:creationId xmlns:p14="http://schemas.microsoft.com/office/powerpoint/2010/main" val="276920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1000"/>
              </a:spcAft>
            </a:pPr>
            <a:r>
              <a:rPr lang="en-US" dirty="0">
                <a:latin typeface="Arial" panose="020B0604020202020204" pitchFamily="34" charset="0"/>
                <a:cs typeface="Arial" panose="020B0604020202020204" pitchFamily="34" charset="0"/>
              </a:rPr>
              <a:t>How people experience, heal from and address sexual violence is shaped by age, gender, race, ability, class, and other social locations. </a:t>
            </a:r>
          </a:p>
          <a:p>
            <a:pPr>
              <a:spcBef>
                <a:spcPts val="1000"/>
              </a:spcBef>
              <a:spcAft>
                <a:spcPts val="1000"/>
              </a:spcAft>
            </a:pPr>
            <a:endParaRPr lang="en-US" dirty="0">
              <a:latin typeface="Arial" panose="020B0604020202020204" pitchFamily="34" charset="0"/>
              <a:cs typeface="Arial" panose="020B0604020202020204" pitchFamily="34" charset="0"/>
            </a:endParaRPr>
          </a:p>
          <a:p>
            <a:pPr>
              <a:spcBef>
                <a:spcPts val="1000"/>
              </a:spcBef>
              <a:spcAft>
                <a:spcPts val="1000"/>
              </a:spcAft>
            </a:pPr>
            <a:r>
              <a:rPr lang="en-US" dirty="0">
                <a:latin typeface="Arial" panose="020B0604020202020204" pitchFamily="34" charset="0"/>
                <a:cs typeface="Arial" panose="020B0604020202020204" pitchFamily="34" charset="0"/>
              </a:rPr>
              <a:t>This chart helps us look at different intersections of a person’s life, including our own, to better understand different life experiences and different power dynamics. *</a:t>
            </a:r>
          </a:p>
          <a:p>
            <a:pPr>
              <a:spcBef>
                <a:spcPts val="1000"/>
              </a:spcBef>
              <a:spcAft>
                <a:spcPts val="1000"/>
              </a:spcAft>
            </a:pPr>
            <a:endParaRPr lang="en-US" dirty="0">
              <a:latin typeface="Arial" panose="020B0604020202020204" pitchFamily="34" charset="0"/>
              <a:cs typeface="Arial" panose="020B0604020202020204" pitchFamily="34" charset="0"/>
            </a:endParaRPr>
          </a:p>
          <a:p>
            <a:pPr>
              <a:spcBef>
                <a:spcPts val="1000"/>
              </a:spcBef>
              <a:spcAft>
                <a:spcPts val="1000"/>
              </a:spcAft>
            </a:pPr>
            <a:r>
              <a:rPr lang="en-US" dirty="0">
                <a:latin typeface="Arial" panose="020B0604020202020204" pitchFamily="34" charset="0"/>
                <a:cs typeface="Arial" panose="020B0604020202020204" pitchFamily="34" charset="0"/>
              </a:rPr>
              <a:t>*Use chart to guide the following:*</a:t>
            </a:r>
          </a:p>
          <a:p>
            <a:pPr marL="285750" indent="-28575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Gender and race has concrete impacts on one’s experience of sexual violence. Canadian studies note that young women from marginalized racial, sexual, and socioeconomic groups are more vulnerable to being targeted for sexual harassment and sexual assault</a:t>
            </a:r>
          </a:p>
          <a:p>
            <a:pPr marL="285750" indent="-28575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Indigenous women are more than three times more likely to experience violence than </a:t>
            </a:r>
            <a:r>
              <a:rPr lang="en-US" dirty="0" err="1">
                <a:latin typeface="Arial" panose="020B0604020202020204" pitchFamily="34" charset="0"/>
                <a:cs typeface="Arial" panose="020B0604020202020204" pitchFamily="34" charset="0"/>
              </a:rPr>
              <a:t>nonIndigenous</a:t>
            </a:r>
            <a:r>
              <a:rPr lang="en-US" dirty="0">
                <a:latin typeface="Arial" panose="020B0604020202020204" pitchFamily="34" charset="0"/>
                <a:cs typeface="Arial" panose="020B0604020202020204" pitchFamily="34" charset="0"/>
              </a:rPr>
              <a:t> women</a:t>
            </a:r>
          </a:p>
          <a:p>
            <a:pPr marL="285750" indent="-285750">
              <a:spcBef>
                <a:spcPts val="4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Women with disabilities are four times more likely to experience sexual violence than women without disabilities.</a:t>
            </a:r>
          </a:p>
          <a:p>
            <a:pPr marL="285750" indent="-285750">
              <a:spcBef>
                <a:spcPts val="400"/>
              </a:spcBef>
              <a:spcAft>
                <a:spcPts val="4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CA" sz="1200" i="1" kern="1200" dirty="0">
                <a:solidFill>
                  <a:schemeClr val="tx1"/>
                </a:solidFill>
                <a:effectLst/>
                <a:latin typeface="Arial" panose="020B0604020202020204" pitchFamily="34" charset="0"/>
                <a:ea typeface="+mn-ea"/>
                <a:cs typeface="Arial" panose="020B0604020202020204" pitchFamily="34" charset="0"/>
              </a:rPr>
              <a:t>Image: Meet the Methods series: Quantitative intersectional study design and primary data</a:t>
            </a:r>
            <a:r>
              <a:rPr lang="en-CA" sz="1200" i="0" kern="1200" dirty="0">
                <a:solidFill>
                  <a:schemeClr val="tx1"/>
                </a:solidFill>
                <a:effectLst/>
                <a:latin typeface="Arial" panose="020B0604020202020204" pitchFamily="34" charset="0"/>
                <a:ea typeface="+mn-ea"/>
                <a:cs typeface="Arial" panose="020B0604020202020204" pitchFamily="34" charset="0"/>
              </a:rPr>
              <a:t> </a:t>
            </a:r>
            <a:r>
              <a:rPr lang="en-CA" sz="1200" i="1" kern="1200" dirty="0">
                <a:solidFill>
                  <a:schemeClr val="tx1"/>
                </a:solidFill>
                <a:effectLst/>
                <a:latin typeface="Arial" panose="020B0604020202020204" pitchFamily="34" charset="0"/>
                <a:ea typeface="+mn-ea"/>
                <a:cs typeface="Arial" panose="020B0604020202020204" pitchFamily="34" charset="0"/>
              </a:rPr>
              <a:t>collection, Greta Bauer, </a:t>
            </a:r>
            <a:r>
              <a:rPr lang="en-CA" sz="1200" i="1" kern="1200" dirty="0" err="1">
                <a:solidFill>
                  <a:schemeClr val="tx1"/>
                </a:solidFill>
                <a:effectLst/>
                <a:latin typeface="Arial" panose="020B0604020202020204" pitchFamily="34" charset="0"/>
                <a:ea typeface="+mn-ea"/>
                <a:cs typeface="Arial" panose="020B0604020202020204" pitchFamily="34" charset="0"/>
              </a:rPr>
              <a:t>Ph.D</a:t>
            </a:r>
            <a:r>
              <a:rPr lang="en-CA" sz="1200" i="1" kern="1200" dirty="0">
                <a:solidFill>
                  <a:schemeClr val="tx1"/>
                </a:solidFill>
                <a:effectLst/>
                <a:latin typeface="Arial" panose="020B0604020202020204" pitchFamily="34" charset="0"/>
                <a:ea typeface="+mn-ea"/>
                <a:cs typeface="Arial" panose="020B0604020202020204" pitchFamily="34" charset="0"/>
              </a:rPr>
              <a:t>, cihr-irsc.gc.ca/e/52352.html</a:t>
            </a:r>
            <a:endParaRPr lang="en-CA" sz="1200" kern="1200" dirty="0">
              <a:solidFill>
                <a:schemeClr val="tx1"/>
              </a:solidFill>
              <a:effectLst/>
              <a:latin typeface="Arial" panose="020B0604020202020204" pitchFamily="34" charset="0"/>
              <a:ea typeface="+mn-ea"/>
              <a:cs typeface="Arial" panose="020B0604020202020204" pitchFamily="34" charset="0"/>
            </a:endParaRPr>
          </a:p>
          <a:p>
            <a:endParaRPr lang="en-CA" sz="1200" i="1" kern="1200" dirty="0">
              <a:solidFill>
                <a:schemeClr val="tx1"/>
              </a:solidFill>
              <a:effectLst/>
              <a:latin typeface="Arial" panose="020B0604020202020204" pitchFamily="34" charset="0"/>
              <a:ea typeface="+mn-ea"/>
              <a:cs typeface="Arial" panose="020B0604020202020204" pitchFamily="34" charset="0"/>
            </a:endParaRPr>
          </a:p>
          <a:p>
            <a:r>
              <a:rPr lang="en-CA" sz="1200" i="1" kern="1200" dirty="0">
                <a:solidFill>
                  <a:schemeClr val="tx1"/>
                </a:solidFill>
                <a:effectLst/>
                <a:latin typeface="Arial" panose="020B0604020202020204" pitchFamily="34" charset="0"/>
                <a:ea typeface="+mn-ea"/>
                <a:cs typeface="Arial" panose="020B0604020202020204" pitchFamily="34" charset="0"/>
              </a:rPr>
              <a:t>References: Wolfe and </a:t>
            </a:r>
            <a:r>
              <a:rPr lang="en-CA" sz="1200" i="1" kern="1200" dirty="0" err="1">
                <a:solidFill>
                  <a:schemeClr val="tx1"/>
                </a:solidFill>
                <a:effectLst/>
                <a:latin typeface="Arial" panose="020B0604020202020204" pitchFamily="34" charset="0"/>
                <a:ea typeface="+mn-ea"/>
                <a:cs typeface="Arial" panose="020B0604020202020204" pitchFamily="34" charset="0"/>
              </a:rPr>
              <a:t>Chioda</a:t>
            </a:r>
            <a:r>
              <a:rPr lang="en-CA" sz="1200" i="1" kern="1200" dirty="0">
                <a:solidFill>
                  <a:schemeClr val="tx1"/>
                </a:solidFill>
                <a:effectLst/>
                <a:latin typeface="Arial" panose="020B0604020202020204" pitchFamily="34" charset="0"/>
                <a:ea typeface="+mn-ea"/>
                <a:cs typeface="Arial" panose="020B0604020202020204" pitchFamily="34" charset="0"/>
              </a:rPr>
              <a:t>, as quoted in Safe Schools Action Team Report on Gender-based</a:t>
            </a:r>
            <a:r>
              <a:rPr lang="en-CA" sz="1200" i="0" kern="1200" dirty="0">
                <a:solidFill>
                  <a:schemeClr val="tx1"/>
                </a:solidFill>
                <a:effectLst/>
                <a:latin typeface="Arial" panose="020B0604020202020204" pitchFamily="34" charset="0"/>
                <a:ea typeface="+mn-ea"/>
                <a:cs typeface="Arial" panose="020B0604020202020204" pitchFamily="34" charset="0"/>
              </a:rPr>
              <a:t> </a:t>
            </a:r>
            <a:r>
              <a:rPr lang="en-CA" sz="1200" i="1" kern="1200" dirty="0">
                <a:solidFill>
                  <a:schemeClr val="tx1"/>
                </a:solidFill>
                <a:effectLst/>
                <a:latin typeface="Arial" panose="020B0604020202020204" pitchFamily="34" charset="0"/>
                <a:ea typeface="+mn-ea"/>
                <a:cs typeface="Arial" panose="020B0604020202020204" pitchFamily="34" charset="0"/>
              </a:rPr>
              <a:t>Violence, Homophobia, Sexual Harassment &amp; Inappropriate Sexual Behavior in Schools. 2008.</a:t>
            </a:r>
            <a:endParaRPr lang="en-CA" sz="1200" i="0" kern="1200" dirty="0">
              <a:solidFill>
                <a:schemeClr val="tx1"/>
              </a:solidFill>
              <a:effectLst/>
              <a:latin typeface="Arial" panose="020B0604020202020204" pitchFamily="34" charset="0"/>
              <a:ea typeface="+mn-ea"/>
              <a:cs typeface="Arial" panose="020B0604020202020204" pitchFamily="34" charset="0"/>
            </a:endParaRPr>
          </a:p>
          <a:p>
            <a:r>
              <a:rPr lang="en-CA" sz="1200" i="1" kern="1200" dirty="0">
                <a:solidFill>
                  <a:schemeClr val="tx1"/>
                </a:solidFill>
                <a:effectLst/>
                <a:latin typeface="Arial" panose="020B0604020202020204" pitchFamily="34" charset="0"/>
                <a:ea typeface="+mn-ea"/>
                <a:cs typeface="Arial" panose="020B0604020202020204" pitchFamily="34" charset="0"/>
              </a:rPr>
              <a:t>Shaping a Culture of respect in our Schools: Promoting Safe and Healthy; Native Women’s</a:t>
            </a:r>
            <a:r>
              <a:rPr lang="en-CA" sz="1200" i="0" kern="1200" dirty="0">
                <a:solidFill>
                  <a:schemeClr val="tx1"/>
                </a:solidFill>
                <a:effectLst/>
                <a:latin typeface="Arial" panose="020B0604020202020204" pitchFamily="34" charset="0"/>
                <a:ea typeface="+mn-ea"/>
                <a:cs typeface="Arial" panose="020B0604020202020204" pitchFamily="34" charset="0"/>
              </a:rPr>
              <a:t> </a:t>
            </a:r>
            <a:r>
              <a:rPr lang="en-CA" sz="1200" i="1" kern="1200" dirty="0">
                <a:solidFill>
                  <a:schemeClr val="tx1"/>
                </a:solidFill>
                <a:effectLst/>
                <a:latin typeface="Arial" panose="020B0604020202020204" pitchFamily="34" charset="0"/>
                <a:ea typeface="+mn-ea"/>
                <a:cs typeface="Arial" panose="020B0604020202020204" pitchFamily="34" charset="0"/>
              </a:rPr>
              <a:t>Association of Canada; DAWN Canada</a:t>
            </a:r>
            <a:endParaRPr lang="en-CA" sz="1200" kern="1200" dirty="0">
              <a:solidFill>
                <a:schemeClr val="tx1"/>
              </a:solidFill>
              <a:effectLst/>
              <a:latin typeface="Arial" panose="020B0604020202020204" pitchFamily="34" charset="0"/>
              <a:ea typeface="+mn-ea"/>
              <a:cs typeface="Arial" panose="020B0604020202020204" pitchFamily="34" charset="0"/>
            </a:endParaRPr>
          </a:p>
          <a:p>
            <a:pPr marL="285750" indent="-285750">
              <a:spcBef>
                <a:spcPts val="400"/>
              </a:spcBef>
              <a:spcAft>
                <a:spcPts val="4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22</a:t>
            </a:fld>
            <a:endParaRPr lang="en-US"/>
          </a:p>
        </p:txBody>
      </p:sp>
    </p:spTree>
    <p:extLst>
      <p:ext uri="{BB962C8B-B14F-4D97-AF65-F5344CB8AC3E}">
        <p14:creationId xmlns:p14="http://schemas.microsoft.com/office/powerpoint/2010/main" val="2030812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b="1">
                <a:latin typeface="Arial" panose="020B0604020202020204" pitchFamily="34" charset="0"/>
                <a:cs typeface="Arial" panose="020B0604020202020204" pitchFamily="34" charset="0"/>
              </a:rPr>
              <a:t>The criminal justice system</a:t>
            </a:r>
          </a:p>
          <a:p>
            <a:pPr marL="342900" indent="-342900">
              <a:spcBef>
                <a:spcPts val="60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The Canadian criminal justice system is rooted in colonialism, so we need to acknowledge this system of power and oppression - the involvement of police and other state institutions is not always safe for everyone</a:t>
            </a:r>
          </a:p>
          <a:p>
            <a:pPr marL="342900" indent="-342900">
              <a:spcBef>
                <a:spcPts val="60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Canadian justice system does not address root causes of sexual violence and it does not, in most cases, bring the support piece a survivor needs</a:t>
            </a:r>
          </a:p>
          <a:p>
            <a:pPr marL="342900" indent="-342900">
              <a:spcBef>
                <a:spcPts val="60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Few survivors report the violence they experienced</a:t>
            </a:r>
          </a:p>
          <a:p>
            <a:pPr>
              <a:spcBef>
                <a:spcPts val="600"/>
              </a:spcBef>
              <a:spcAft>
                <a:spcPts val="600"/>
              </a:spcAft>
            </a:pPr>
            <a:r>
              <a:rPr lang="en-US">
                <a:latin typeface="Arial" panose="020B0604020202020204" pitchFamily="34" charset="0"/>
                <a:cs typeface="Arial" panose="020B0604020202020204" pitchFamily="34" charset="0"/>
              </a:rPr>
              <a:t>Understanding all of this: We do not want to assume what the best types of support will be for a survivor, based solely on their identity or what we perceive to be the best route.</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23</a:t>
            </a:fld>
            <a:endParaRPr lang="en-US"/>
          </a:p>
        </p:txBody>
      </p:sp>
    </p:spTree>
    <p:extLst>
      <p:ext uri="{BB962C8B-B14F-4D97-AF65-F5344CB8AC3E}">
        <p14:creationId xmlns:p14="http://schemas.microsoft.com/office/powerpoint/2010/main" val="3875326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800"/>
              </a:spcBef>
              <a:spcAft>
                <a:spcPts val="800"/>
              </a:spcAft>
              <a:buFont typeface="Arial" panose="020B0604020202020204" pitchFamily="34" charset="0"/>
              <a:buChar char="•"/>
            </a:pPr>
            <a:r>
              <a:rPr lang="en-US" sz="2000">
                <a:latin typeface="Arial" panose="020B0604020202020204" pitchFamily="34" charset="0"/>
                <a:cs typeface="Arial" panose="020B0604020202020204" pitchFamily="34" charset="0"/>
              </a:rPr>
              <a:t>Societal attitudes and stigma can stop survivors from coming forward, and these damaging beliefs are deeply ingrained in our culture.</a:t>
            </a:r>
          </a:p>
          <a:p>
            <a:pPr marL="342900" indent="-342900">
              <a:spcBef>
                <a:spcPts val="800"/>
              </a:spcBef>
              <a:spcAft>
                <a:spcPts val="800"/>
              </a:spcAft>
              <a:buFont typeface="Arial" panose="020B0604020202020204" pitchFamily="34" charset="0"/>
              <a:buChar char="•"/>
            </a:pPr>
            <a:r>
              <a:rPr lang="en-US" sz="2000">
                <a:latin typeface="Arial" panose="020B0604020202020204" pitchFamily="34" charset="0"/>
                <a:cs typeface="Arial" panose="020B0604020202020204" pitchFamily="34" charset="0"/>
              </a:rPr>
              <a:t>Our brains want patterns and sets of rules. We like to believe that bad things can’t happen to good people. It is our job to actively challenge victim blaming and rape myths.</a:t>
            </a:r>
          </a:p>
          <a:p>
            <a:pPr marL="342900" indent="-342900">
              <a:spcBef>
                <a:spcPts val="800"/>
              </a:spcBef>
              <a:spcAft>
                <a:spcPts val="800"/>
              </a:spcAft>
              <a:buFont typeface="Arial" panose="020B0604020202020204" pitchFamily="34" charset="0"/>
              <a:buChar char="•"/>
            </a:pPr>
            <a:r>
              <a:rPr lang="en-US" sz="2000">
                <a:latin typeface="Arial" panose="020B0604020202020204" pitchFamily="34" charset="0"/>
                <a:cs typeface="Arial" panose="020B0604020202020204" pitchFamily="34" charset="0"/>
              </a:rPr>
              <a:t>We need to unlearn victim blaming, recognize rape myths, and to check our own assumptions around what sexual violence looks like, what a survivor looks like, what a perpetrator looks like, and what support looks like.</a:t>
            </a:r>
          </a:p>
        </p:txBody>
      </p:sp>
      <p:sp>
        <p:nvSpPr>
          <p:cNvPr id="4" name="Slide Number Placeholder 3"/>
          <p:cNvSpPr>
            <a:spLocks noGrp="1"/>
          </p:cNvSpPr>
          <p:nvPr>
            <p:ph type="sldNum" sz="quarter" idx="5"/>
          </p:nvPr>
        </p:nvSpPr>
        <p:spPr/>
        <p:txBody>
          <a:bodyPr/>
          <a:lstStyle/>
          <a:p>
            <a:fld id="{52A5E713-038E-944D-B716-B9ECA8E2BC72}" type="slidenum">
              <a:rPr lang="en-US" smtClean="0"/>
              <a:t>24</a:t>
            </a:fld>
            <a:endParaRPr lang="en-US"/>
          </a:p>
        </p:txBody>
      </p:sp>
    </p:spTree>
    <p:extLst>
      <p:ext uri="{BB962C8B-B14F-4D97-AF65-F5344CB8AC3E}">
        <p14:creationId xmlns:p14="http://schemas.microsoft.com/office/powerpoint/2010/main" val="145463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sz="1800" b="0" i="0" u="none" strike="noStrike" baseline="0" dirty="0">
                <a:solidFill>
                  <a:srgbClr val="000000"/>
                </a:solidFill>
                <a:latin typeface="Arial" panose="020B0604020202020204" pitchFamily="34" charset="0"/>
              </a:rPr>
              <a:t> Today, spread out across the province we now call Ontario, we acknowledge that the land we are all meeting on is the traditional territory of many nations.</a:t>
            </a:r>
          </a:p>
          <a:p>
            <a:pPr algn="l"/>
            <a:endParaRPr lang="en-CA"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We begin by inviting you to reflect on the unique connections and relationships Indigenous persons and their ancestors have had with these places for thousands of years and countless generations. Traditional Indigenous knowledge has always centered on maintaining positive relationships between the human and non-human world. 	</a:t>
            </a:r>
          </a:p>
          <a:p>
            <a:pPr algn="l"/>
            <a:endParaRPr lang="en-CA"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Canada’s mistreatment of the original inhabitants of this land has caused immeasurable harm, not only in the past but continuing today and affecting future generations. One of the starkest examples is the cultural genocide carried out through the residential school system. That is fresh in our collective minds today as we </a:t>
            </a:r>
            <a:r>
              <a:rPr lang="en-US" sz="1800" b="0" i="0" u="none" strike="noStrike" baseline="0" dirty="0" err="1">
                <a:solidFill>
                  <a:srgbClr val="000000"/>
                </a:solidFill>
                <a:latin typeface="Arial" panose="020B0604020202020204" pitchFamily="34" charset="0"/>
              </a:rPr>
              <a:t>honour</a:t>
            </a:r>
            <a:r>
              <a:rPr lang="en-US" sz="1800" b="0" i="0" u="none" strike="noStrike" baseline="0" dirty="0">
                <a:solidFill>
                  <a:srgbClr val="000000"/>
                </a:solidFill>
                <a:latin typeface="Arial" panose="020B0604020202020204" pitchFamily="34" charset="0"/>
              </a:rPr>
              <a:t> the lives of children found at the sites of residential schools and the grief and strength of their families and communities. May we individually and collectively take action to support reconciliation, healing and change. 	</a:t>
            </a:r>
          </a:p>
          <a:p>
            <a:pPr algn="l"/>
            <a:r>
              <a:rPr lang="en-US" sz="1800" b="0" i="0" u="none" strike="noStrike" baseline="0" dirty="0">
                <a:solidFill>
                  <a:srgbClr val="000000"/>
                </a:solidFill>
                <a:latin typeface="Arial" panose="020B0604020202020204" pitchFamily="34" charset="0"/>
              </a:rPr>
              <a:t> </a:t>
            </a:r>
            <a:endParaRPr lang="en-CA"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To serve and protect the public interest, we at the College must use our voices and privilege to insist upon equitable and inclusive experiences for all children that are touched by RECEs and to amplify the voices of those with lived experiences of being marginalized. We owe those responsibilities to the Indigenous caretakers of this land who continue to suffer the effects of colonialism. 	</a:t>
            </a:r>
          </a:p>
          <a:p>
            <a:r>
              <a:rPr lang="en-US" sz="1800" b="0" i="0" u="none" strike="noStrike" baseline="0" dirty="0">
                <a:solidFill>
                  <a:srgbClr val="000000"/>
                </a:solidFill>
                <a:latin typeface="Arial" panose="020B0604020202020204" pitchFamily="34" charset="0"/>
              </a:rPr>
              <a:t>	</a:t>
            </a:r>
          </a:p>
          <a:p>
            <a:r>
              <a:rPr lang="en-US" b="1" dirty="0"/>
              <a:t>OCRCC’s land acknowledgment </a:t>
            </a:r>
          </a:p>
          <a:p>
            <a:r>
              <a:rPr lang="en-US" dirty="0"/>
              <a:t>I acknowledge that the land we are on today, from anywhere on Turtle Island is stolen land. </a:t>
            </a:r>
            <a:r>
              <a:rPr lang="en-US" dirty="0" err="1"/>
              <a:t>Tkaronto</a:t>
            </a:r>
            <a:r>
              <a:rPr lang="en-US" dirty="0"/>
              <a:t>, where I am working from, is the traditional territory of many nations, including the Mississauga of the Credit, the </a:t>
            </a:r>
            <a:r>
              <a:rPr lang="en-US" dirty="0" err="1"/>
              <a:t>Anishnabee</a:t>
            </a:r>
            <a:r>
              <a:rPr lang="en-US" dirty="0"/>
              <a:t>, the Chippewa, the</a:t>
            </a:r>
          </a:p>
          <a:p>
            <a:r>
              <a:rPr lang="en-US" dirty="0"/>
              <a:t>Haudenosaunee, and the Wendat, and home to many diverse First Nations, Inuit, and Metis peoples.</a:t>
            </a:r>
          </a:p>
          <a:p>
            <a:endParaRPr lang="en-US" dirty="0"/>
          </a:p>
          <a:p>
            <a:r>
              <a:rPr lang="en-US" dirty="0"/>
              <a:t>KSAC in downtown Kenora is located on Treaty 3 territory and the land on which we gather is the traditional territory of Ojibway/Chippewa. We are on original lands of Anishinaabeg, Cree, Oji-Cree, Dakota and Dene peoples, and on the homeland of the Métis Nation.</a:t>
            </a:r>
          </a:p>
          <a:p>
            <a:endParaRPr lang="en-US" dirty="0"/>
          </a:p>
          <a:p>
            <a:r>
              <a:rPr lang="en-US" dirty="0"/>
              <a:t>Our cities are built on sacred land covered by the Dish With One Spoon Wampum Belt Covenant, an agreement to share and care for the resources around the Great Lakes. We believe that it is our inherent responsibility to </a:t>
            </a:r>
            <a:r>
              <a:rPr lang="en-US" dirty="0" err="1"/>
              <a:t>honour</a:t>
            </a:r>
            <a:r>
              <a:rPr lang="en-US" dirty="0"/>
              <a:t> the knowledge, resilience, and claims to sovereignty of the First Peoples of this land. We are deeply committed to doing the self-work that is necessary to understand how we can contribute directly to the decolonizing of White supremacist settler colonial systems and institutions, both as individuals and as an organization.</a:t>
            </a:r>
          </a:p>
          <a:p>
            <a:endParaRPr lang="en-US" dirty="0"/>
          </a:p>
        </p:txBody>
      </p:sp>
      <p:sp>
        <p:nvSpPr>
          <p:cNvPr id="4" name="Slide Number Placeholder 3"/>
          <p:cNvSpPr>
            <a:spLocks noGrp="1"/>
          </p:cNvSpPr>
          <p:nvPr>
            <p:ph type="sldNum" sz="quarter" idx="5"/>
          </p:nvPr>
        </p:nvSpPr>
        <p:spPr/>
        <p:txBody>
          <a:bodyPr/>
          <a:lstStyle/>
          <a:p>
            <a:fld id="{52A5E713-038E-944D-B716-B9ECA8E2BC72}" type="slidenum">
              <a:rPr lang="en-US" smtClean="0"/>
              <a:t>3</a:t>
            </a:fld>
            <a:endParaRPr lang="en-US"/>
          </a:p>
        </p:txBody>
      </p:sp>
    </p:spTree>
    <p:extLst>
      <p:ext uri="{BB962C8B-B14F-4D97-AF65-F5344CB8AC3E}">
        <p14:creationId xmlns:p14="http://schemas.microsoft.com/office/powerpoint/2010/main" val="320108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spcAft>
                <a:spcPts val="800"/>
              </a:spcAft>
            </a:pPr>
            <a:r>
              <a:rPr lang="en-US" sz="2000" b="1" dirty="0">
                <a:latin typeface="Arial" panose="020B0604020202020204" pitchFamily="34" charset="0"/>
                <a:cs typeface="Arial" panose="020B0604020202020204" pitchFamily="34" charset="0"/>
              </a:rPr>
              <a:t>False accusations</a:t>
            </a:r>
          </a:p>
          <a:p>
            <a:pPr marL="342900" indent="-342900">
              <a:spcBef>
                <a:spcPts val="800"/>
              </a:spcBef>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Children don’t usually lie about sexual abuse</a:t>
            </a:r>
          </a:p>
          <a:p>
            <a:pPr marL="342900" indent="-342900">
              <a:spcBef>
                <a:spcPts val="800"/>
              </a:spcBef>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False accusations are extremely rare</a:t>
            </a:r>
          </a:p>
          <a:p>
            <a:pPr marL="342900" indent="-342900">
              <a:spcBef>
                <a:spcPts val="800"/>
              </a:spcBef>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In a recent interview with 580 CFRA News Talk Radio, advocate Farrah Khan was asked, by a caller, about the ‘epidemic’ of false accusations. Farrah responded, "Your son is more likely to be sexually assaulted than falsely accused. Sexual violence is the epidemic.”</a:t>
            </a:r>
          </a:p>
          <a:p>
            <a:pPr marL="342900" indent="-342900">
              <a:spcBef>
                <a:spcPts val="800"/>
              </a:spcBef>
              <a:spcAft>
                <a:spcPts val="8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CA" sz="1200" i="1" kern="1200" dirty="0">
                <a:solidFill>
                  <a:schemeClr val="tx1"/>
                </a:solidFill>
                <a:effectLst/>
                <a:latin typeface="Arial" panose="020B0604020202020204" pitchFamily="34" charset="0"/>
                <a:ea typeface="+mn-ea"/>
                <a:cs typeface="Arial" panose="020B0604020202020204" pitchFamily="34" charset="0"/>
              </a:rPr>
              <a:t>References:</a:t>
            </a:r>
            <a:endParaRPr lang="en-CA" sz="1200" kern="1200" dirty="0">
              <a:solidFill>
                <a:schemeClr val="tx1"/>
              </a:solidFill>
              <a:effectLst/>
              <a:latin typeface="Arial" panose="020B0604020202020204" pitchFamily="34" charset="0"/>
              <a:ea typeface="+mn-ea"/>
              <a:cs typeface="Arial" panose="020B0604020202020204" pitchFamily="34" charset="0"/>
            </a:endParaRPr>
          </a:p>
          <a:p>
            <a:r>
              <a:rPr lang="en-CA" sz="1200" i="1" kern="1200" dirty="0">
                <a:solidFill>
                  <a:schemeClr val="tx1"/>
                </a:solidFill>
                <a:effectLst/>
                <a:latin typeface="Arial" panose="020B0604020202020204" pitchFamily="34" charset="0"/>
                <a:ea typeface="+mn-ea"/>
                <a:cs typeface="Arial" panose="020B0604020202020204" pitchFamily="34" charset="0"/>
              </a:rPr>
              <a:t>www.iheartradio.ca/580-cfra/shows/ess-cover-up-instead-of-accountability-the-conversationswe-ve-been-missing-regarding-hockey-canada-s-sexual-assault-claims-1.18258630?mode=Article</a:t>
            </a:r>
            <a:endParaRPr lang="en-CA"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25</a:t>
            </a:fld>
            <a:endParaRPr lang="en-US"/>
          </a:p>
        </p:txBody>
      </p:sp>
    </p:spTree>
    <p:extLst>
      <p:ext uri="{BB962C8B-B14F-4D97-AF65-F5344CB8AC3E}">
        <p14:creationId xmlns:p14="http://schemas.microsoft.com/office/powerpoint/2010/main" val="2297773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1000"/>
              </a:spcAft>
            </a:pPr>
            <a:r>
              <a:rPr lang="en-US" sz="1200">
                <a:latin typeface="Arial" panose="020B0604020202020204" pitchFamily="34" charset="0"/>
                <a:cs typeface="Arial" panose="020B0604020202020204" pitchFamily="34" charset="0"/>
              </a:rPr>
              <a:t>To build trust with a survivor, and to truly practice trauma informed care, we need to show that we believe them.</a:t>
            </a:r>
          </a:p>
          <a:p>
            <a:pPr>
              <a:spcBef>
                <a:spcPts val="1000"/>
              </a:spcBef>
              <a:spcAft>
                <a:spcPts val="1000"/>
              </a:spcAft>
            </a:pPr>
            <a:r>
              <a:rPr lang="en-US" sz="1200" b="1">
                <a:solidFill>
                  <a:srgbClr val="749C76"/>
                </a:solidFill>
                <a:latin typeface="Arial" panose="020B0604020202020204" pitchFamily="34" charset="0"/>
                <a:cs typeface="Arial" panose="020B0604020202020204" pitchFamily="34" charset="0"/>
              </a:rPr>
              <a:t>Listen</a:t>
            </a:r>
            <a:r>
              <a:rPr lang="en-US" sz="1200">
                <a:latin typeface="Arial" panose="020B0604020202020204" pitchFamily="34" charset="0"/>
                <a:cs typeface="Arial" panose="020B0604020202020204" pitchFamily="34" charset="0"/>
              </a:rPr>
              <a:t>: Listening needs to be judgement free, and we may need to challenge ourselves in being comfortable with silence.</a:t>
            </a:r>
          </a:p>
          <a:p>
            <a:pPr>
              <a:spcBef>
                <a:spcPts val="1000"/>
              </a:spcBef>
              <a:spcAft>
                <a:spcPts val="1000"/>
              </a:spcAft>
            </a:pPr>
            <a:r>
              <a:rPr lang="en-US" sz="1200" b="1">
                <a:solidFill>
                  <a:srgbClr val="749C76"/>
                </a:solidFill>
                <a:latin typeface="Arial" panose="020B0604020202020204" pitchFamily="34" charset="0"/>
                <a:cs typeface="Arial" panose="020B0604020202020204" pitchFamily="34" charset="0"/>
              </a:rPr>
              <a:t>Believe</a:t>
            </a:r>
            <a:r>
              <a:rPr lang="en-US" sz="1200">
                <a:latin typeface="Arial" panose="020B0604020202020204" pitchFamily="34" charset="0"/>
                <a:cs typeface="Arial" panose="020B0604020202020204" pitchFamily="34" charset="0"/>
              </a:rPr>
              <a:t>:</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Check in with the survivor and make sure to validate their experiences and emotions. Validation reduces isolation. Practice compassion and empathy</a:t>
            </a:r>
          </a:p>
          <a:p>
            <a:pPr>
              <a:spcBef>
                <a:spcPts val="1000"/>
              </a:spcBef>
              <a:spcAft>
                <a:spcPts val="1000"/>
              </a:spcAft>
            </a:pPr>
            <a:r>
              <a:rPr lang="en-US" sz="1200" b="1">
                <a:solidFill>
                  <a:srgbClr val="749C76"/>
                </a:solidFill>
                <a:latin typeface="Arial" panose="020B0604020202020204" pitchFamily="34" charset="0"/>
                <a:cs typeface="Arial" panose="020B0604020202020204" pitchFamily="34" charset="0"/>
              </a:rPr>
              <a:t>Support</a:t>
            </a:r>
            <a:r>
              <a:rPr lang="en-US" sz="1200">
                <a:latin typeface="Arial" panose="020B0604020202020204" pitchFamily="34" charset="0"/>
                <a:cs typeface="Arial" panose="020B0604020202020204" pitchFamily="34" charset="0"/>
              </a:rPr>
              <a:t>: support as defined by the survivor</a:t>
            </a:r>
          </a:p>
          <a:p>
            <a:endParaRPr lang="en-US"/>
          </a:p>
          <a:p>
            <a:r>
              <a:rPr lang="en-US"/>
              <a:t>References: Draw the line, draw-the-line.ca</a:t>
            </a:r>
          </a:p>
        </p:txBody>
      </p:sp>
      <p:sp>
        <p:nvSpPr>
          <p:cNvPr id="4" name="Slide Number Placeholder 3"/>
          <p:cNvSpPr>
            <a:spLocks noGrp="1"/>
          </p:cNvSpPr>
          <p:nvPr>
            <p:ph type="sldNum" sz="quarter" idx="5"/>
          </p:nvPr>
        </p:nvSpPr>
        <p:spPr/>
        <p:txBody>
          <a:bodyPr/>
          <a:lstStyle/>
          <a:p>
            <a:fld id="{52A5E713-038E-944D-B716-B9ECA8E2BC72}" type="slidenum">
              <a:rPr lang="en-US" smtClean="0"/>
              <a:t>26</a:t>
            </a:fld>
            <a:endParaRPr lang="en-US"/>
          </a:p>
        </p:txBody>
      </p:sp>
    </p:spTree>
    <p:extLst>
      <p:ext uri="{BB962C8B-B14F-4D97-AF65-F5344CB8AC3E}">
        <p14:creationId xmlns:p14="http://schemas.microsoft.com/office/powerpoint/2010/main" val="50551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spcAft>
                <a:spcPts val="800"/>
              </a:spcAft>
            </a:pPr>
            <a:r>
              <a:rPr lang="en-US" b="1" dirty="0"/>
              <a:t>Employers - They should ensure that employer policies outlining the duty to report are in line with CYFSA requirements and that all staff members are familiar with these policies. </a:t>
            </a:r>
            <a:endParaRPr lang="en-US" sz="1200" b="1" dirty="0">
              <a:latin typeface="Arial" panose="020B0604020202020204" pitchFamily="34" charset="0"/>
              <a:cs typeface="Arial" panose="020B0604020202020204" pitchFamily="34" charset="0"/>
            </a:endParaRPr>
          </a:p>
          <a:p>
            <a:pPr>
              <a:spcBef>
                <a:spcPts val="800"/>
              </a:spcBef>
              <a:spcAft>
                <a:spcPts val="800"/>
              </a:spcAft>
            </a:pPr>
            <a:endParaRPr lang="en-US" sz="1200" dirty="0">
              <a:latin typeface="Arial" panose="020B0604020202020204" pitchFamily="34" charset="0"/>
              <a:cs typeface="Arial" panose="020B0604020202020204" pitchFamily="34" charset="0"/>
            </a:endParaRPr>
          </a:p>
          <a:p>
            <a:pPr>
              <a:spcBef>
                <a:spcPts val="800"/>
              </a:spcBef>
              <a:spcAft>
                <a:spcPts val="800"/>
              </a:spcAft>
            </a:pPr>
            <a:endParaRPr lang="en-US" sz="1200" dirty="0">
              <a:latin typeface="Arial" panose="020B0604020202020204" pitchFamily="34" charset="0"/>
              <a:cs typeface="Arial" panose="020B0604020202020204" pitchFamily="34" charset="0"/>
            </a:endParaRPr>
          </a:p>
          <a:p>
            <a:pPr>
              <a:spcBef>
                <a:spcPts val="800"/>
              </a:spcBef>
              <a:spcAft>
                <a:spcPts val="800"/>
              </a:spcAft>
            </a:pPr>
            <a:endParaRPr lang="en-US" sz="1200" dirty="0">
              <a:latin typeface="Arial" panose="020B0604020202020204" pitchFamily="34" charset="0"/>
              <a:cs typeface="Arial" panose="020B0604020202020204" pitchFamily="34" charset="0"/>
            </a:endParaRPr>
          </a:p>
          <a:p>
            <a:pPr>
              <a:spcBef>
                <a:spcPts val="800"/>
              </a:spcBef>
              <a:spcAft>
                <a:spcPts val="800"/>
              </a:spcAft>
            </a:pPr>
            <a:r>
              <a:rPr lang="en-US" sz="1200" dirty="0">
                <a:latin typeface="Arial" panose="020B0604020202020204" pitchFamily="34" charset="0"/>
                <a:cs typeface="Arial" panose="020B0604020202020204" pitchFamily="34" charset="0"/>
              </a:rPr>
              <a:t>If someone under the age of 16 experiences sexual violence, if you have reasonable grounds to suspect that a child is in need of protection, then there is a duty to report.</a:t>
            </a:r>
          </a:p>
          <a:p>
            <a:pPr>
              <a:spcBef>
                <a:spcPts val="800"/>
              </a:spcBef>
              <a:spcAft>
                <a:spcPts val="800"/>
              </a:spcAft>
            </a:pPr>
            <a:r>
              <a:rPr lang="en-US" sz="1200" dirty="0">
                <a:latin typeface="Arial" panose="020B0604020202020204" pitchFamily="34" charset="0"/>
                <a:cs typeface="Arial" panose="020B0604020202020204" pitchFamily="34" charset="0"/>
              </a:rPr>
              <a:t>Trauma informed care means considering the risk factors associated with the involvement of CAS and the justice system. These systems are not always safe for everyone and these processes can be retraumatizing.</a:t>
            </a:r>
          </a:p>
          <a:p>
            <a:pPr>
              <a:spcBef>
                <a:spcPts val="800"/>
              </a:spcBef>
              <a:spcAft>
                <a:spcPts val="800"/>
              </a:spcAft>
            </a:pPr>
            <a:r>
              <a:rPr lang="en-US" sz="1200" dirty="0">
                <a:latin typeface="Arial" panose="020B0604020202020204" pitchFamily="34" charset="0"/>
                <a:cs typeface="Arial" panose="020B0604020202020204" pitchFamily="34" charset="0"/>
              </a:rPr>
              <a:t>Trauma informed care involves allowing a survivor to reclaim agency. Young folks face unique barriers, as they have less power, and this includes when it comes to deciding whether to report or not. Justice systems and processes are beyond their control or even comprehension in some cases.</a:t>
            </a:r>
          </a:p>
        </p:txBody>
      </p:sp>
      <p:sp>
        <p:nvSpPr>
          <p:cNvPr id="4" name="Slide Number Placeholder 3"/>
          <p:cNvSpPr>
            <a:spLocks noGrp="1"/>
          </p:cNvSpPr>
          <p:nvPr>
            <p:ph type="sldNum" sz="quarter" idx="5"/>
          </p:nvPr>
        </p:nvSpPr>
        <p:spPr/>
        <p:txBody>
          <a:bodyPr/>
          <a:lstStyle/>
          <a:p>
            <a:fld id="{52A5E713-038E-944D-B716-B9ECA8E2BC72}" type="slidenum">
              <a:rPr lang="en-US" smtClean="0"/>
              <a:t>27</a:t>
            </a:fld>
            <a:endParaRPr lang="en-US"/>
          </a:p>
        </p:txBody>
      </p:sp>
    </p:spTree>
    <p:extLst>
      <p:ext uri="{BB962C8B-B14F-4D97-AF65-F5344CB8AC3E}">
        <p14:creationId xmlns:p14="http://schemas.microsoft.com/office/powerpoint/2010/main" val="292195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indicates that many professionals overreport families based on stereotypes around racial identities. Both Indigenous and Africa-Canadian children and youth are overrepresented in child welfare due to systemic racism. Stereotypes around poverty can also lead to overreporting. While poverty is a risk factor for children and youth, it is not a cause of child maltreatment.” - Ontario Association of Children’s Aid Societies</a:t>
            </a:r>
          </a:p>
          <a:p>
            <a:endParaRPr lang="en-US"/>
          </a:p>
          <a:p>
            <a:r>
              <a:rPr lang="en-US"/>
              <a:t>The current child welfare system continues to be especially traumatic for Indigenous youth. In Canada, 52% of children in foster care are Indigenous, while only 7% of children in Canada are Indigenous</a:t>
            </a:r>
          </a:p>
          <a:p>
            <a:endParaRPr lang="en-US"/>
          </a:p>
          <a:p>
            <a:r>
              <a:rPr lang="en-US"/>
              <a:t>27% of the Indigenous population is under 14 years old compared to 16% of the general population</a:t>
            </a:r>
          </a:p>
          <a:p>
            <a:endParaRPr lang="en-US"/>
          </a:p>
          <a:p>
            <a:r>
              <a:rPr lang="en-CA" sz="1200" i="1" kern="1200">
                <a:solidFill>
                  <a:schemeClr val="tx1"/>
                </a:solidFill>
                <a:effectLst/>
                <a:latin typeface="Arial" panose="020B0604020202020204" pitchFamily="34" charset="0"/>
                <a:ea typeface="+mn-ea"/>
                <a:cs typeface="Arial" panose="020B0604020202020204" pitchFamily="34" charset="0"/>
              </a:rPr>
              <a:t>References: Ontario Association of Children’s Aid Societies,</a:t>
            </a:r>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i="1" kern="1200" err="1">
                <a:solidFill>
                  <a:schemeClr val="tx1"/>
                </a:solidFill>
                <a:effectLst/>
                <a:latin typeface="Arial" panose="020B0604020202020204" pitchFamily="34" charset="0"/>
                <a:ea typeface="+mn-ea"/>
                <a:cs typeface="Arial" panose="020B0604020202020204" pitchFamily="34" charset="0"/>
              </a:rPr>
              <a:t>www.oacas.org</a:t>
            </a:r>
            <a:r>
              <a:rPr lang="en-CA" sz="1200" i="1" kern="1200">
                <a:solidFill>
                  <a:schemeClr val="tx1"/>
                </a:solidFill>
                <a:effectLst/>
                <a:latin typeface="Arial" panose="020B0604020202020204" pitchFamily="34" charset="0"/>
                <a:ea typeface="+mn-ea"/>
                <a:cs typeface="Arial" panose="020B0604020202020204" pitchFamily="34" charset="0"/>
              </a:rPr>
              <a:t>/</a:t>
            </a:r>
            <a:r>
              <a:rPr lang="en-CA" sz="1200" i="1" kern="1200" err="1">
                <a:solidFill>
                  <a:schemeClr val="tx1"/>
                </a:solidFill>
                <a:effectLst/>
                <a:latin typeface="Arial" panose="020B0604020202020204" pitchFamily="34" charset="0"/>
                <a:ea typeface="+mn-ea"/>
                <a:cs typeface="Arial" panose="020B0604020202020204" pitchFamily="34" charset="0"/>
              </a:rPr>
              <a:t>childrens</a:t>
            </a:r>
            <a:r>
              <a:rPr lang="en-CA" sz="1200" i="1" kern="1200">
                <a:solidFill>
                  <a:schemeClr val="tx1"/>
                </a:solidFill>
                <a:effectLst/>
                <a:latin typeface="Arial" panose="020B0604020202020204" pitchFamily="34" charset="0"/>
                <a:ea typeface="+mn-ea"/>
                <a:cs typeface="Arial" panose="020B0604020202020204" pitchFamily="34" charset="0"/>
              </a:rPr>
              <a:t>-aid-child-protection/duty-to-report/; Indigenous Services Canada</a:t>
            </a:r>
            <a:r>
              <a:rPr lang="en-CA" sz="1200" i="0" kern="1200">
                <a:solidFill>
                  <a:schemeClr val="tx1"/>
                </a:solidFill>
                <a:effectLst/>
                <a:latin typeface="Arial" panose="020B0604020202020204" pitchFamily="34" charset="0"/>
                <a:ea typeface="+mn-ea"/>
                <a:cs typeface="Arial" panose="020B0604020202020204" pitchFamily="34" charset="0"/>
              </a:rPr>
              <a:t> </a:t>
            </a:r>
            <a:r>
              <a:rPr lang="en-CA" sz="1200" i="1" kern="1200">
                <a:solidFill>
                  <a:schemeClr val="tx1"/>
                </a:solidFill>
                <a:effectLst/>
                <a:latin typeface="Arial" panose="020B0604020202020204" pitchFamily="34" charset="0"/>
                <a:ea typeface="+mn-ea"/>
                <a:cs typeface="Arial" panose="020B0604020202020204" pitchFamily="34" charset="0"/>
              </a:rPr>
              <a:t>(2020); Statistics Canada (2017)</a:t>
            </a:r>
            <a:endParaRPr lang="en-CA"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28</a:t>
            </a:fld>
            <a:endParaRPr lang="en-US"/>
          </a:p>
        </p:txBody>
      </p:sp>
    </p:spTree>
    <p:extLst>
      <p:ext uri="{BB962C8B-B14F-4D97-AF65-F5344CB8AC3E}">
        <p14:creationId xmlns:p14="http://schemas.microsoft.com/office/powerpoint/2010/main" val="594995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In order to practice informed consent, while acknowledging our duty to report, it is important to use age appropriate language to let the child or youth know the limits to your confidentiality when receiving disclosures. Use language that is understandable and be transparent. Make the reporting process as collaborative as possible, in order to provide the survivor with as much power over the situation as possible.</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29</a:t>
            </a:fld>
            <a:endParaRPr lang="en-US"/>
          </a:p>
        </p:txBody>
      </p:sp>
    </p:spTree>
    <p:extLst>
      <p:ext uri="{BB962C8B-B14F-4D97-AF65-F5344CB8AC3E}">
        <p14:creationId xmlns:p14="http://schemas.microsoft.com/office/powerpoint/2010/main" val="1082665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spcAft>
                <a:spcPts val="800"/>
              </a:spcAft>
            </a:pPr>
            <a:r>
              <a:rPr lang="en-US" sz="1200">
                <a:latin typeface="Arial" panose="020B0604020202020204" pitchFamily="34" charset="0"/>
                <a:cs typeface="Arial" panose="020B0604020202020204" pitchFamily="34" charset="0"/>
              </a:rPr>
              <a:t>If someone under the age of 16 experiences sexual violence, if you have reasonable grounds to suspect that a child is in need of protection, then there is a duty to report.</a:t>
            </a:r>
          </a:p>
          <a:p>
            <a:pPr>
              <a:spcBef>
                <a:spcPts val="800"/>
              </a:spcBef>
              <a:spcAft>
                <a:spcPts val="800"/>
              </a:spcAft>
            </a:pPr>
            <a:r>
              <a:rPr lang="en-US" sz="1200">
                <a:latin typeface="Arial" panose="020B0604020202020204" pitchFamily="34" charset="0"/>
                <a:cs typeface="Arial" panose="020B0604020202020204" pitchFamily="34" charset="0"/>
              </a:rPr>
              <a:t>Trauma informed care means considering the risk factors associated with the involvement of CAS and the justice system. These systems are not always safe for everyone and these processes can be retraumatizing.</a:t>
            </a:r>
          </a:p>
          <a:p>
            <a:pPr>
              <a:spcBef>
                <a:spcPts val="800"/>
              </a:spcBef>
              <a:spcAft>
                <a:spcPts val="800"/>
              </a:spcAft>
            </a:pPr>
            <a:r>
              <a:rPr lang="en-US" sz="1200">
                <a:latin typeface="Arial" panose="020B0604020202020204" pitchFamily="34" charset="0"/>
                <a:cs typeface="Arial" panose="020B0604020202020204" pitchFamily="34" charset="0"/>
              </a:rPr>
              <a:t>Trauma informed care involves allowing a survivor to reclaim agency. Young folks face unique barriers, as they have less power, and this includes when it comes to deciding whether to report or not. Justice systems and processes are beyond their control or even comprehension in some cases.</a:t>
            </a:r>
          </a:p>
        </p:txBody>
      </p:sp>
      <p:sp>
        <p:nvSpPr>
          <p:cNvPr id="4" name="Slide Number Placeholder 3"/>
          <p:cNvSpPr>
            <a:spLocks noGrp="1"/>
          </p:cNvSpPr>
          <p:nvPr>
            <p:ph type="sldNum" sz="quarter" idx="5"/>
          </p:nvPr>
        </p:nvSpPr>
        <p:spPr/>
        <p:txBody>
          <a:bodyPr/>
          <a:lstStyle/>
          <a:p>
            <a:fld id="{52A5E713-038E-944D-B716-B9ECA8E2BC72}" type="slidenum">
              <a:rPr lang="en-US" smtClean="0"/>
              <a:t>30</a:t>
            </a:fld>
            <a:endParaRPr lang="en-US"/>
          </a:p>
        </p:txBody>
      </p:sp>
    </p:spTree>
    <p:extLst>
      <p:ext uri="{BB962C8B-B14F-4D97-AF65-F5344CB8AC3E}">
        <p14:creationId xmlns:p14="http://schemas.microsoft.com/office/powerpoint/2010/main" val="1363571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We will go over how to receive disclosures, through a trauma-informed lens, while also practicing self-care.</a:t>
            </a:r>
          </a:p>
          <a:p>
            <a:endParaRPr lang="en-CA"/>
          </a:p>
        </p:txBody>
      </p:sp>
      <p:sp>
        <p:nvSpPr>
          <p:cNvPr id="4" name="Slide Number Placeholder 3"/>
          <p:cNvSpPr>
            <a:spLocks noGrp="1"/>
          </p:cNvSpPr>
          <p:nvPr>
            <p:ph type="sldNum" sz="quarter" idx="5"/>
          </p:nvPr>
        </p:nvSpPr>
        <p:spPr/>
        <p:txBody>
          <a:bodyPr/>
          <a:lstStyle/>
          <a:p>
            <a:fld id="{52A5E713-038E-944D-B716-B9ECA8E2BC72}" type="slidenum">
              <a:rPr lang="en-US" smtClean="0"/>
              <a:t>32</a:t>
            </a:fld>
            <a:endParaRPr lang="en-US"/>
          </a:p>
        </p:txBody>
      </p:sp>
    </p:spTree>
    <p:extLst>
      <p:ext uri="{BB962C8B-B14F-4D97-AF65-F5344CB8AC3E}">
        <p14:creationId xmlns:p14="http://schemas.microsoft.com/office/powerpoint/2010/main" val="601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Discovery: recognizing signs and symptoms of injury or signs of trauma</a:t>
            </a:r>
          </a:p>
          <a:p>
            <a:endParaRPr lang="en-US"/>
          </a:p>
          <a:p>
            <a:r>
              <a:rPr lang="en-US"/>
              <a:t>Accidental: The secret ‘slips out’. Often when this happens the someone is not completely ready to tell and great care is needed to help the individual, especially if it is a child, so that the disclosure is not forced. An example of this can even be within a counselling session, where a child has technically been told the limitations to confidentiality, but did not fully understand and therefore was unable to provide informed consent.</a:t>
            </a:r>
          </a:p>
          <a:p>
            <a:endParaRPr lang="en-US"/>
          </a:p>
          <a:p>
            <a:r>
              <a:rPr lang="en-US"/>
              <a:t>On Purpose: The survivor or offender tells someone about the abuse.</a:t>
            </a:r>
          </a:p>
          <a:p>
            <a:endParaRPr lang="en-US"/>
          </a:p>
          <a:p>
            <a:r>
              <a:rPr lang="en-US"/>
              <a:t>Through a Process of Personal Healing: Sometimes healing processes allow victims to remember incidences of childhood abuse that had been repressed. There is no legal limit regarding when an act of child sexual abuse can be reported and prosecuted.</a:t>
            </a:r>
          </a:p>
          <a:p>
            <a:endParaRPr lang="en-CA" sz="1200" i="1" kern="1200">
              <a:solidFill>
                <a:schemeClr val="tx1"/>
              </a:solidFill>
              <a:effectLst/>
              <a:latin typeface="Arial" panose="020B0604020202020204" pitchFamily="34" charset="0"/>
              <a:ea typeface="+mn-ea"/>
              <a:cs typeface="Arial" panose="020B0604020202020204" pitchFamily="34" charset="0"/>
            </a:endParaRPr>
          </a:p>
          <a:p>
            <a:r>
              <a:rPr lang="en-CA" sz="1200" i="1" kern="1200">
                <a:solidFill>
                  <a:schemeClr val="tx1"/>
                </a:solidFill>
                <a:effectLst/>
                <a:latin typeface="Arial" panose="020B0604020202020204" pitchFamily="34" charset="0"/>
                <a:ea typeface="+mn-ea"/>
                <a:cs typeface="Arial" panose="020B0604020202020204" pitchFamily="34" charset="0"/>
              </a:rPr>
              <a:t>References: At the Time of Disclosure a Manual for Front-Line Community Workers Dealing with</a:t>
            </a:r>
            <a:r>
              <a:rPr lang="en-CA" sz="1200" i="0" kern="1200">
                <a:solidFill>
                  <a:schemeClr val="tx1"/>
                </a:solidFill>
                <a:effectLst/>
                <a:latin typeface="Arial" panose="020B0604020202020204" pitchFamily="34" charset="0"/>
                <a:ea typeface="+mn-ea"/>
                <a:cs typeface="Arial" panose="020B0604020202020204" pitchFamily="34" charset="0"/>
              </a:rPr>
              <a:t> </a:t>
            </a:r>
            <a:r>
              <a:rPr lang="en-CA" sz="1200" i="1" kern="1200">
                <a:solidFill>
                  <a:schemeClr val="tx1"/>
                </a:solidFill>
                <a:effectLst/>
                <a:latin typeface="Arial" panose="020B0604020202020204" pitchFamily="34" charset="0"/>
                <a:ea typeface="+mn-ea"/>
                <a:cs typeface="Arial" panose="020B0604020202020204" pitchFamily="34" charset="0"/>
              </a:rPr>
              <a:t>Sexual Abuse Disclosures in Aboriginal Communities,</a:t>
            </a:r>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i="1" kern="1200">
                <a:solidFill>
                  <a:schemeClr val="tx1"/>
                </a:solidFill>
                <a:effectLst/>
                <a:latin typeface="Arial" panose="020B0604020202020204" pitchFamily="34" charset="0"/>
                <a:ea typeface="+mn-ea"/>
                <a:cs typeface="Arial" panose="020B0604020202020204" pitchFamily="34" charset="0"/>
              </a:rPr>
              <a:t>www.publicsafety.gc.ca/cnt/rsrcs/pblctns/tm-dsclsr-mnl/index-en.aspx</a:t>
            </a:r>
            <a:endParaRPr lang="en-CA" sz="1200" kern="1200">
              <a:solidFill>
                <a:schemeClr val="tx1"/>
              </a:solidFill>
              <a:effectLst/>
              <a:latin typeface="Arial" panose="020B0604020202020204" pitchFamily="34" charset="0"/>
              <a:ea typeface="+mn-ea"/>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33</a:t>
            </a:fld>
            <a:endParaRPr lang="en-US"/>
          </a:p>
        </p:txBody>
      </p:sp>
    </p:spTree>
    <p:extLst>
      <p:ext uri="{BB962C8B-B14F-4D97-AF65-F5344CB8AC3E}">
        <p14:creationId xmlns:p14="http://schemas.microsoft.com/office/powerpoint/2010/main" val="2025831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1000"/>
              </a:spcAft>
            </a:pPr>
            <a:r>
              <a:rPr lang="en-US" sz="1200">
                <a:solidFill>
                  <a:srgbClr val="1F1F1F"/>
                </a:solidFill>
                <a:latin typeface="Arial" panose="020B0604020202020204" pitchFamily="34" charset="0"/>
                <a:cs typeface="Arial" panose="020B0604020202020204" pitchFamily="34" charset="0"/>
              </a:rPr>
              <a:t>There are reasons why we may hesitate to intervene in situations of sexual violence. One reason is a psychological phenomenon called the Bystander Effect. The Bystander Effect is seen in situations where the more people there are, the less likely anyone is to intervene, as they believe somebody else will.</a:t>
            </a:r>
          </a:p>
          <a:p>
            <a:pPr>
              <a:spcBef>
                <a:spcPts val="400"/>
              </a:spcBef>
              <a:spcAft>
                <a:spcPts val="400"/>
              </a:spcAft>
            </a:pPr>
            <a:r>
              <a:rPr lang="en-US" sz="1200">
                <a:solidFill>
                  <a:srgbClr val="1F1F1F"/>
                </a:solidFill>
                <a:latin typeface="Arial" panose="020B0604020202020204" pitchFamily="34" charset="0"/>
                <a:cs typeface="Arial" panose="020B0604020202020204" pitchFamily="34" charset="0"/>
              </a:rPr>
              <a:t>Other reasons we may hesitate to intervene include:</a:t>
            </a:r>
          </a:p>
          <a:p>
            <a:pPr marL="342900" indent="-342900">
              <a:spcBef>
                <a:spcPts val="400"/>
              </a:spcBef>
              <a:spcAft>
                <a:spcPts val="400"/>
              </a:spcAft>
              <a:buFont typeface="Arial" panose="020B0604020202020204" pitchFamily="34" charset="0"/>
              <a:buChar char="•"/>
            </a:pPr>
            <a:r>
              <a:rPr lang="en-US" sz="1200">
                <a:solidFill>
                  <a:srgbClr val="1F1F1F"/>
                </a:solidFill>
                <a:latin typeface="Arial" panose="020B0604020202020204" pitchFamily="34" charset="0"/>
                <a:cs typeface="Arial" panose="020B0604020202020204" pitchFamily="34" charset="0"/>
              </a:rPr>
              <a:t>Worry that we are misreading the situation</a:t>
            </a:r>
          </a:p>
          <a:p>
            <a:pPr marL="342900" indent="-342900">
              <a:spcBef>
                <a:spcPts val="400"/>
              </a:spcBef>
              <a:spcAft>
                <a:spcPts val="400"/>
              </a:spcAft>
              <a:buFont typeface="Arial" panose="020B0604020202020204" pitchFamily="34" charset="0"/>
              <a:buChar char="•"/>
            </a:pPr>
            <a:r>
              <a:rPr lang="en-US" sz="1200">
                <a:solidFill>
                  <a:srgbClr val="1F1F1F"/>
                </a:solidFill>
                <a:latin typeface="Arial" panose="020B0604020202020204" pitchFamily="34" charset="0"/>
                <a:cs typeface="Arial" panose="020B0604020202020204" pitchFamily="34" charset="0"/>
              </a:rPr>
              <a:t>Feeling that we are ill-equipped to handle the situation</a:t>
            </a:r>
          </a:p>
          <a:p>
            <a:pPr marL="342900" indent="-342900">
              <a:spcBef>
                <a:spcPts val="400"/>
              </a:spcBef>
              <a:spcAft>
                <a:spcPts val="400"/>
              </a:spcAft>
              <a:buFont typeface="Arial" panose="020B0604020202020204" pitchFamily="34" charset="0"/>
              <a:buChar char="•"/>
            </a:pPr>
            <a:r>
              <a:rPr lang="en-US" sz="1200">
                <a:solidFill>
                  <a:srgbClr val="1F1F1F"/>
                </a:solidFill>
                <a:latin typeface="Arial" panose="020B0604020202020204" pitchFamily="34" charset="0"/>
                <a:cs typeface="Arial" panose="020B0604020202020204" pitchFamily="34" charset="0"/>
              </a:rPr>
              <a:t>Concern that our intervention may exacerbate things</a:t>
            </a:r>
          </a:p>
          <a:p>
            <a:pPr marL="342900" indent="-342900">
              <a:spcBef>
                <a:spcPts val="400"/>
              </a:spcBef>
              <a:spcAft>
                <a:spcPts val="400"/>
              </a:spcAft>
              <a:buFont typeface="Arial" panose="020B0604020202020204" pitchFamily="34" charset="0"/>
              <a:buChar char="•"/>
            </a:pPr>
            <a:r>
              <a:rPr lang="en-US" sz="1200">
                <a:solidFill>
                  <a:srgbClr val="1F1F1F"/>
                </a:solidFill>
                <a:latin typeface="Arial" panose="020B0604020202020204" pitchFamily="34" charset="0"/>
                <a:cs typeface="Arial" panose="020B0604020202020204" pitchFamily="34" charset="0"/>
              </a:rPr>
              <a:t>Uncertainty over our legal responsibilities</a:t>
            </a:r>
          </a:p>
          <a:p>
            <a:pPr marL="342900" indent="-342900">
              <a:spcBef>
                <a:spcPts val="400"/>
              </a:spcBef>
              <a:spcAft>
                <a:spcPts val="400"/>
              </a:spcAft>
              <a:buFont typeface="Arial" panose="020B0604020202020204" pitchFamily="34" charset="0"/>
              <a:buChar char="•"/>
            </a:pPr>
            <a:endParaRPr lang="en-US" sz="1200">
              <a:solidFill>
                <a:srgbClr val="1F1F1F"/>
              </a:solidFill>
              <a:latin typeface="Arial" panose="020B0604020202020204" pitchFamily="34" charset="0"/>
              <a:cs typeface="Arial" panose="020B0604020202020204" pitchFamily="34" charset="0"/>
            </a:endParaRPr>
          </a:p>
          <a:p>
            <a:r>
              <a:rPr lang="en-CA" sz="1200" i="1" kern="1200">
                <a:solidFill>
                  <a:schemeClr val="tx1"/>
                </a:solidFill>
                <a:effectLst/>
                <a:latin typeface="Arial" panose="020B0604020202020204" pitchFamily="34" charset="0"/>
                <a:ea typeface="+mn-ea"/>
                <a:cs typeface="Arial" panose="020B0604020202020204" pitchFamily="34" charset="0"/>
              </a:rPr>
              <a:t>References: Draw the Line, draw-the-line.ca; At the Time of Disclosure a Manual for Front-Line</a:t>
            </a:r>
            <a:r>
              <a:rPr lang="en-CA" sz="1200" i="0" kern="1200">
                <a:solidFill>
                  <a:schemeClr val="tx1"/>
                </a:solidFill>
                <a:effectLst/>
                <a:latin typeface="Arial" panose="020B0604020202020204" pitchFamily="34" charset="0"/>
                <a:ea typeface="+mn-ea"/>
                <a:cs typeface="Arial" panose="020B0604020202020204" pitchFamily="34" charset="0"/>
              </a:rPr>
              <a:t> </a:t>
            </a:r>
            <a:r>
              <a:rPr lang="en-CA" sz="1200" i="1" kern="1200">
                <a:solidFill>
                  <a:schemeClr val="tx1"/>
                </a:solidFill>
                <a:effectLst/>
                <a:latin typeface="Arial" panose="020B0604020202020204" pitchFamily="34" charset="0"/>
                <a:ea typeface="+mn-ea"/>
                <a:cs typeface="Arial" panose="020B0604020202020204" pitchFamily="34" charset="0"/>
              </a:rPr>
              <a:t>Community Workers Dealing with Sexual Abuse Disclosures in Aboriginal Communities,</a:t>
            </a:r>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i="1" kern="1200">
                <a:solidFill>
                  <a:schemeClr val="tx1"/>
                </a:solidFill>
                <a:effectLst/>
                <a:latin typeface="Arial" panose="020B0604020202020204" pitchFamily="34" charset="0"/>
                <a:ea typeface="+mn-ea"/>
                <a:cs typeface="Arial" panose="020B0604020202020204" pitchFamily="34" charset="0"/>
              </a:rPr>
              <a:t>www.publicsafety.gc.ca/cnt/rsrcs/pblctns/tm-dsclsr-mnl/index-en.aspx</a:t>
            </a:r>
            <a:endParaRPr lang="en-CA" sz="12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34</a:t>
            </a:fld>
            <a:endParaRPr lang="en-US"/>
          </a:p>
        </p:txBody>
      </p:sp>
    </p:spTree>
    <p:extLst>
      <p:ext uri="{BB962C8B-B14F-4D97-AF65-F5344CB8AC3E}">
        <p14:creationId xmlns:p14="http://schemas.microsoft.com/office/powerpoint/2010/main" val="623287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00"/>
              </a:spcBef>
              <a:spcAft>
                <a:spcPts val="400"/>
              </a:spcAft>
              <a:buFont typeface="Arial" panose="020B0604020202020204" pitchFamily="34" charset="0"/>
              <a:buNone/>
            </a:pPr>
            <a:r>
              <a:rPr lang="en-US" sz="1200">
                <a:solidFill>
                  <a:srgbClr val="1F1F1F"/>
                </a:solidFill>
                <a:latin typeface="Arial" panose="020B0604020202020204" pitchFamily="34" charset="0"/>
                <a:cs typeface="Arial" panose="020B0604020202020204" pitchFamily="34" charset="0"/>
              </a:rPr>
              <a:t>Note – covered in SAPP </a:t>
            </a:r>
          </a:p>
          <a:p>
            <a:pPr marL="342900" indent="-342900">
              <a:spcBef>
                <a:spcPts val="400"/>
              </a:spcBef>
              <a:spcAft>
                <a:spcPts val="400"/>
              </a:spcAft>
              <a:buFont typeface="Arial" panose="020B0604020202020204" pitchFamily="34" charset="0"/>
              <a:buChar char="•"/>
            </a:pPr>
            <a:r>
              <a:rPr lang="en-US" sz="1200">
                <a:solidFill>
                  <a:srgbClr val="1F1F1F"/>
                </a:solidFill>
                <a:latin typeface="Arial" panose="020B0604020202020204" pitchFamily="34" charset="0"/>
                <a:cs typeface="Arial" panose="020B0604020202020204" pitchFamily="34" charset="0"/>
              </a:rPr>
              <a:t>Incest tends to be multi-generational; that is, people who were abused as children within their own family are at greater risk than others of becoming incest abusers themselves</a:t>
            </a:r>
          </a:p>
          <a:p>
            <a:pPr marL="342900" indent="-342900">
              <a:spcBef>
                <a:spcPts val="400"/>
              </a:spcBef>
              <a:spcAft>
                <a:spcPts val="400"/>
              </a:spcAft>
              <a:buFont typeface="Arial" panose="020B0604020202020204" pitchFamily="34" charset="0"/>
              <a:buChar char="•"/>
            </a:pPr>
            <a:r>
              <a:rPr lang="en-US" sz="1200">
                <a:solidFill>
                  <a:srgbClr val="1F1F1F"/>
                </a:solidFill>
                <a:latin typeface="Arial" panose="020B0604020202020204" pitchFamily="34" charset="0"/>
                <a:cs typeface="Arial" panose="020B0604020202020204" pitchFamily="34" charset="0"/>
              </a:rPr>
              <a:t>This cycle of abuse is not inevitable. All victims do not become abusers</a:t>
            </a:r>
          </a:p>
          <a:p>
            <a:pPr marL="342900" indent="-342900">
              <a:spcBef>
                <a:spcPts val="400"/>
              </a:spcBef>
              <a:spcAft>
                <a:spcPts val="400"/>
              </a:spcAft>
              <a:buFont typeface="Arial" panose="020B0604020202020204" pitchFamily="34" charset="0"/>
              <a:buChar char="•"/>
            </a:pPr>
            <a:r>
              <a:rPr lang="en-US" sz="1200">
                <a:solidFill>
                  <a:srgbClr val="1F1F1F"/>
                </a:solidFill>
                <a:latin typeface="Arial" panose="020B0604020202020204" pitchFamily="34" charset="0"/>
                <a:cs typeface="Arial" panose="020B0604020202020204" pitchFamily="34" charset="0"/>
              </a:rPr>
              <a:t>Family and friends may know about the abuse but cover it up or ‘look the other way.’ Acknowledging this truth can be so painful people can convince themselves it isn’t true.</a:t>
            </a:r>
          </a:p>
          <a:p>
            <a:pPr marL="342900" indent="-342900">
              <a:spcBef>
                <a:spcPts val="400"/>
              </a:spcBef>
              <a:spcAft>
                <a:spcPts val="400"/>
              </a:spcAft>
              <a:buFont typeface="Arial" panose="020B0604020202020204" pitchFamily="34" charset="0"/>
              <a:buChar char="•"/>
            </a:pPr>
            <a:r>
              <a:rPr lang="en-US" sz="1200">
                <a:solidFill>
                  <a:srgbClr val="1F1F1F"/>
                </a:solidFill>
                <a:latin typeface="Arial" panose="020B0604020202020204" pitchFamily="34" charset="0"/>
                <a:cs typeface="Arial" panose="020B0604020202020204" pitchFamily="34" charset="0"/>
              </a:rPr>
              <a:t>This normalization of the abuse can lead to children believing the abuse is their fault.</a:t>
            </a:r>
          </a:p>
        </p:txBody>
      </p:sp>
      <p:sp>
        <p:nvSpPr>
          <p:cNvPr id="4" name="Slide Number Placeholder 3"/>
          <p:cNvSpPr>
            <a:spLocks noGrp="1"/>
          </p:cNvSpPr>
          <p:nvPr>
            <p:ph type="sldNum" sz="quarter" idx="5"/>
          </p:nvPr>
        </p:nvSpPr>
        <p:spPr/>
        <p:txBody>
          <a:bodyPr/>
          <a:lstStyle/>
          <a:p>
            <a:fld id="{52A5E713-038E-944D-B716-B9ECA8E2BC72}" type="slidenum">
              <a:rPr lang="en-US" smtClean="0"/>
              <a:t>35</a:t>
            </a:fld>
            <a:endParaRPr lang="en-US"/>
          </a:p>
        </p:txBody>
      </p:sp>
    </p:spTree>
    <p:extLst>
      <p:ext uri="{BB962C8B-B14F-4D97-AF65-F5344CB8AC3E}">
        <p14:creationId xmlns:p14="http://schemas.microsoft.com/office/powerpoint/2010/main" val="200579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I’d like to emphasize here that this workshop is NOT the Sexual Abuse Prevention Program. These workshops are being offered to support RECEs with completing the Sexual Abuse Prevention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anose="020B0604020202020204" pitchFamily="34" charset="0"/>
                <a:cs typeface="Arial" panose="020B0604020202020204" pitchFamily="34" charset="0"/>
              </a:rPr>
              <a:t>You will not receive a certificate for this workshop.</a:t>
            </a:r>
          </a:p>
        </p:txBody>
      </p:sp>
      <p:sp>
        <p:nvSpPr>
          <p:cNvPr id="4" name="Slide Number Placeholder 3"/>
          <p:cNvSpPr>
            <a:spLocks noGrp="1"/>
          </p:cNvSpPr>
          <p:nvPr>
            <p:ph type="sldNum" sz="quarter" idx="5"/>
          </p:nvPr>
        </p:nvSpPr>
        <p:spPr/>
        <p:txBody>
          <a:bodyPr/>
          <a:lstStyle/>
          <a:p>
            <a:fld id="{52A5E713-038E-944D-B716-B9ECA8E2BC72}" type="slidenum">
              <a:rPr lang="en-US" smtClean="0"/>
              <a:t>4</a:t>
            </a:fld>
            <a:endParaRPr lang="en-US"/>
          </a:p>
        </p:txBody>
      </p:sp>
    </p:spTree>
    <p:extLst>
      <p:ext uri="{BB962C8B-B14F-4D97-AF65-F5344CB8AC3E}">
        <p14:creationId xmlns:p14="http://schemas.microsoft.com/office/powerpoint/2010/main" val="549833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37</a:t>
            </a:fld>
            <a:endParaRPr lang="en-US"/>
          </a:p>
        </p:txBody>
      </p:sp>
    </p:spTree>
    <p:extLst>
      <p:ext uri="{BB962C8B-B14F-4D97-AF65-F5344CB8AC3E}">
        <p14:creationId xmlns:p14="http://schemas.microsoft.com/office/powerpoint/2010/main" val="3618356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38</a:t>
            </a:fld>
            <a:endParaRPr lang="en-US"/>
          </a:p>
        </p:txBody>
      </p:sp>
    </p:spTree>
    <p:extLst>
      <p:ext uri="{BB962C8B-B14F-4D97-AF65-F5344CB8AC3E}">
        <p14:creationId xmlns:p14="http://schemas.microsoft.com/office/powerpoint/2010/main" val="941545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US" sz="1200">
                <a:latin typeface="Arial" panose="020B0604020202020204" pitchFamily="34" charset="0"/>
                <a:cs typeface="Arial" panose="020B0604020202020204" pitchFamily="34" charset="0"/>
              </a:rPr>
              <a:t>Sexual violence has both physical and psychological impacts on a survivor.</a:t>
            </a:r>
          </a:p>
          <a:p>
            <a:pPr>
              <a:spcBef>
                <a:spcPts val="400"/>
              </a:spcBef>
              <a:spcAft>
                <a:spcPts val="400"/>
              </a:spcAft>
            </a:pPr>
            <a:r>
              <a:rPr lang="en-US" sz="1200">
                <a:latin typeface="Arial" panose="020B0604020202020204" pitchFamily="34" charset="0"/>
                <a:cs typeface="Arial" panose="020B0604020202020204" pitchFamily="34" charset="0"/>
              </a:rPr>
              <a:t>Examples such as:</a:t>
            </a:r>
          </a:p>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Depression, PTSD</a:t>
            </a:r>
          </a:p>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Nightmares, trouble sleeping</a:t>
            </a:r>
          </a:p>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substance abuse, eating disorders, self-sabotage</a:t>
            </a:r>
          </a:p>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Feelings of disempowerment, low self-esteem, impaired ability to trust</a:t>
            </a:r>
          </a:p>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Feelings of stigmatization: feeling shamed, dirty, guilty, or bad</a:t>
            </a:r>
          </a:p>
          <a:p>
            <a:pPr>
              <a:spcBef>
                <a:spcPts val="400"/>
              </a:spcBef>
              <a:spcAft>
                <a:spcPts val="400"/>
              </a:spcAft>
            </a:pPr>
            <a:r>
              <a:rPr lang="en-US" sz="1200">
                <a:latin typeface="Arial" panose="020B0604020202020204" pitchFamily="34" charset="0"/>
                <a:cs typeface="Arial" panose="020B0604020202020204" pitchFamily="34" charset="0"/>
              </a:rPr>
              <a:t>These impacts can expand to the survivor’s relationships (romantic, friendships, families, future generations) and may even have an economic impact as families may need leave work and/or pay legal bills and/or for mental healthcare.</a:t>
            </a:r>
          </a:p>
          <a:p>
            <a:pPr>
              <a:spcBef>
                <a:spcPts val="400"/>
              </a:spcBef>
              <a:spcAft>
                <a:spcPts val="400"/>
              </a:spcAft>
            </a:pPr>
            <a:endParaRPr lang="en-US" sz="1200">
              <a:latin typeface="Arial" panose="020B0604020202020204" pitchFamily="34" charset="0"/>
              <a:cs typeface="Arial" panose="020B0604020202020204" pitchFamily="34" charset="0"/>
            </a:endParaRPr>
          </a:p>
          <a:p>
            <a:r>
              <a:rPr lang="en-CA" sz="1200" i="1" kern="1200">
                <a:solidFill>
                  <a:schemeClr val="tx1"/>
                </a:solidFill>
                <a:effectLst/>
                <a:latin typeface="Arial" panose="020B0604020202020204" pitchFamily="34" charset="0"/>
                <a:ea typeface="+mn-ea"/>
                <a:cs typeface="Arial" panose="020B0604020202020204" pitchFamily="34" charset="0"/>
              </a:rPr>
              <a:t>References: At the Time of Disclosure a Manual for Front-Line Community Workers Dealing with</a:t>
            </a:r>
            <a:r>
              <a:rPr lang="en-CA" sz="1200" i="0" kern="1200">
                <a:solidFill>
                  <a:schemeClr val="tx1"/>
                </a:solidFill>
                <a:effectLst/>
                <a:latin typeface="Arial" panose="020B0604020202020204" pitchFamily="34" charset="0"/>
                <a:ea typeface="+mn-ea"/>
                <a:cs typeface="Arial" panose="020B0604020202020204" pitchFamily="34" charset="0"/>
              </a:rPr>
              <a:t> </a:t>
            </a:r>
            <a:r>
              <a:rPr lang="en-CA" sz="1200" i="1" kern="1200">
                <a:solidFill>
                  <a:schemeClr val="tx1"/>
                </a:solidFill>
                <a:effectLst/>
                <a:latin typeface="Arial" panose="020B0604020202020204" pitchFamily="34" charset="0"/>
                <a:ea typeface="+mn-ea"/>
                <a:cs typeface="Arial" panose="020B0604020202020204" pitchFamily="34" charset="0"/>
              </a:rPr>
              <a:t>Sexual Abuse Disclosures in Aboriginal Communities,</a:t>
            </a:r>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i="1" kern="1200" err="1">
                <a:solidFill>
                  <a:schemeClr val="tx1"/>
                </a:solidFill>
                <a:effectLst/>
                <a:latin typeface="Arial" panose="020B0604020202020204" pitchFamily="34" charset="0"/>
                <a:ea typeface="+mn-ea"/>
                <a:cs typeface="Arial" panose="020B0604020202020204" pitchFamily="34" charset="0"/>
              </a:rPr>
              <a:t>www.publicsafety.gc.ca</a:t>
            </a:r>
            <a:r>
              <a:rPr lang="en-CA" sz="1200" i="1" kern="1200">
                <a:solidFill>
                  <a:schemeClr val="tx1"/>
                </a:solidFill>
                <a:effectLst/>
                <a:latin typeface="Arial" panose="020B0604020202020204" pitchFamily="34" charset="0"/>
                <a:ea typeface="+mn-ea"/>
                <a:cs typeface="Arial" panose="020B0604020202020204" pitchFamily="34" charset="0"/>
              </a:rPr>
              <a:t>/</a:t>
            </a:r>
            <a:r>
              <a:rPr lang="en-CA" sz="1200" i="1" kern="1200" err="1">
                <a:solidFill>
                  <a:schemeClr val="tx1"/>
                </a:solidFill>
                <a:effectLst/>
                <a:latin typeface="Arial" panose="020B0604020202020204" pitchFamily="34" charset="0"/>
                <a:ea typeface="+mn-ea"/>
                <a:cs typeface="Arial" panose="020B0604020202020204" pitchFamily="34" charset="0"/>
              </a:rPr>
              <a:t>cnt</a:t>
            </a:r>
            <a:r>
              <a:rPr lang="en-CA" sz="1200" i="1" kern="1200">
                <a:solidFill>
                  <a:schemeClr val="tx1"/>
                </a:solidFill>
                <a:effectLst/>
                <a:latin typeface="Arial" panose="020B0604020202020204" pitchFamily="34" charset="0"/>
                <a:ea typeface="+mn-ea"/>
                <a:cs typeface="Arial" panose="020B0604020202020204" pitchFamily="34" charset="0"/>
              </a:rPr>
              <a:t>/</a:t>
            </a:r>
            <a:r>
              <a:rPr lang="en-CA" sz="1200" i="1" kern="1200" err="1">
                <a:solidFill>
                  <a:schemeClr val="tx1"/>
                </a:solidFill>
                <a:effectLst/>
                <a:latin typeface="Arial" panose="020B0604020202020204" pitchFamily="34" charset="0"/>
                <a:ea typeface="+mn-ea"/>
                <a:cs typeface="Arial" panose="020B0604020202020204" pitchFamily="34" charset="0"/>
              </a:rPr>
              <a:t>rsrcs</a:t>
            </a:r>
            <a:r>
              <a:rPr lang="en-CA" sz="1200" i="1" kern="1200">
                <a:solidFill>
                  <a:schemeClr val="tx1"/>
                </a:solidFill>
                <a:effectLst/>
                <a:latin typeface="Arial" panose="020B0604020202020204" pitchFamily="34" charset="0"/>
                <a:ea typeface="+mn-ea"/>
                <a:cs typeface="Arial" panose="020B0604020202020204" pitchFamily="34" charset="0"/>
              </a:rPr>
              <a:t>/</a:t>
            </a:r>
            <a:r>
              <a:rPr lang="en-CA" sz="1200" i="1" kern="1200" err="1">
                <a:solidFill>
                  <a:schemeClr val="tx1"/>
                </a:solidFill>
                <a:effectLst/>
                <a:latin typeface="Arial" panose="020B0604020202020204" pitchFamily="34" charset="0"/>
                <a:ea typeface="+mn-ea"/>
                <a:cs typeface="Arial" panose="020B0604020202020204" pitchFamily="34" charset="0"/>
              </a:rPr>
              <a:t>pblctns</a:t>
            </a:r>
            <a:r>
              <a:rPr lang="en-CA" sz="1200" i="1" kern="1200">
                <a:solidFill>
                  <a:schemeClr val="tx1"/>
                </a:solidFill>
                <a:effectLst/>
                <a:latin typeface="Arial" panose="020B0604020202020204" pitchFamily="34" charset="0"/>
                <a:ea typeface="+mn-ea"/>
                <a:cs typeface="Arial" panose="020B0604020202020204" pitchFamily="34" charset="0"/>
              </a:rPr>
              <a:t>/tm-</a:t>
            </a:r>
            <a:r>
              <a:rPr lang="en-CA" sz="1200" i="1" kern="1200" err="1">
                <a:solidFill>
                  <a:schemeClr val="tx1"/>
                </a:solidFill>
                <a:effectLst/>
                <a:latin typeface="Arial" panose="020B0604020202020204" pitchFamily="34" charset="0"/>
                <a:ea typeface="+mn-ea"/>
                <a:cs typeface="Arial" panose="020B0604020202020204" pitchFamily="34" charset="0"/>
              </a:rPr>
              <a:t>dsclsr</a:t>
            </a:r>
            <a:r>
              <a:rPr lang="en-CA" sz="1200" i="1" kern="1200">
                <a:solidFill>
                  <a:schemeClr val="tx1"/>
                </a:solidFill>
                <a:effectLst/>
                <a:latin typeface="Arial" panose="020B0604020202020204" pitchFamily="34" charset="0"/>
                <a:ea typeface="+mn-ea"/>
                <a:cs typeface="Arial" panose="020B0604020202020204" pitchFamily="34" charset="0"/>
              </a:rPr>
              <a:t>-</a:t>
            </a:r>
            <a:r>
              <a:rPr lang="en-CA" sz="1200" i="1" kern="1200" err="1">
                <a:solidFill>
                  <a:schemeClr val="tx1"/>
                </a:solidFill>
                <a:effectLst/>
                <a:latin typeface="Arial" panose="020B0604020202020204" pitchFamily="34" charset="0"/>
                <a:ea typeface="+mn-ea"/>
                <a:cs typeface="Arial" panose="020B0604020202020204" pitchFamily="34" charset="0"/>
              </a:rPr>
              <a:t>mnl</a:t>
            </a:r>
            <a:r>
              <a:rPr lang="en-CA" sz="1200" i="1" kern="1200">
                <a:solidFill>
                  <a:schemeClr val="tx1"/>
                </a:solidFill>
                <a:effectLst/>
                <a:latin typeface="Arial" panose="020B0604020202020204" pitchFamily="34" charset="0"/>
                <a:ea typeface="+mn-ea"/>
                <a:cs typeface="Arial" panose="020B0604020202020204" pitchFamily="34" charset="0"/>
              </a:rPr>
              <a:t>/index-</a:t>
            </a:r>
            <a:r>
              <a:rPr lang="en-CA" sz="1200" i="1" kern="1200" err="1">
                <a:solidFill>
                  <a:schemeClr val="tx1"/>
                </a:solidFill>
                <a:effectLst/>
                <a:latin typeface="Arial" panose="020B0604020202020204" pitchFamily="34" charset="0"/>
                <a:ea typeface="+mn-ea"/>
                <a:cs typeface="Arial" panose="020B0604020202020204" pitchFamily="34" charset="0"/>
              </a:rPr>
              <a:t>en.aspx</a:t>
            </a:r>
            <a:endParaRPr lang="en-CA" sz="1200" kern="1200">
              <a:solidFill>
                <a:schemeClr val="tx1"/>
              </a:solidFill>
              <a:effectLst/>
              <a:latin typeface="Arial" panose="020B0604020202020204" pitchFamily="34" charset="0"/>
              <a:ea typeface="+mn-ea"/>
              <a:cs typeface="Arial" panose="020B0604020202020204" pitchFamily="34" charset="0"/>
            </a:endParaRPr>
          </a:p>
          <a:p>
            <a:pPr>
              <a:spcBef>
                <a:spcPts val="400"/>
              </a:spcBef>
              <a:spcAft>
                <a:spcPts val="400"/>
              </a:spcAft>
            </a:pPr>
            <a:endParaRPr lang="en-US" sz="12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39</a:t>
            </a:fld>
            <a:endParaRPr lang="en-US"/>
          </a:p>
        </p:txBody>
      </p:sp>
    </p:spTree>
    <p:extLst>
      <p:ext uri="{BB962C8B-B14F-4D97-AF65-F5344CB8AC3E}">
        <p14:creationId xmlns:p14="http://schemas.microsoft.com/office/powerpoint/2010/main" val="761312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000"/>
              </a:spcBef>
              <a:spcAft>
                <a:spcPts val="1000"/>
              </a:spcAft>
              <a:buFont typeface="Arial" panose="020B0604020202020204" pitchFamily="34" charset="0"/>
              <a:buChar char="•"/>
            </a:pPr>
            <a:r>
              <a:rPr lang="en-US" sz="1200" b="1">
                <a:latin typeface="Arial" panose="020B0604020202020204" pitchFamily="34" charset="0"/>
                <a:cs typeface="Arial" panose="020B0604020202020204" pitchFamily="34" charset="0"/>
              </a:rPr>
              <a:t>Try to anticipate and prepare for likely responses to the disclosure of abuse (while remaining open to other possible responses) by the survivor’s family, abuser, those closest to the situation, and the survivor themselves – removed this, as it’s not just about reactions related to disclosures </a:t>
            </a:r>
          </a:p>
          <a:p>
            <a:pPr marL="342900" indent="-342900">
              <a:spcBef>
                <a:spcPts val="1000"/>
              </a:spcBef>
              <a:spcAft>
                <a:spcPts val="1000"/>
              </a:spcAft>
              <a:buFont typeface="Arial" panose="020B0604020202020204" pitchFamily="34" charset="0"/>
              <a:buChar char="•"/>
            </a:pPr>
            <a:r>
              <a:rPr lang="en-US" sz="1200">
                <a:latin typeface="Arial" panose="020B0604020202020204" pitchFamily="34" charset="0"/>
                <a:cs typeface="Arial" panose="020B0604020202020204" pitchFamily="34" charset="0"/>
              </a:rPr>
              <a:t>Living with experiences of sexual violence and going through various systems and processes can be exhausting, retraumatizing, and even embarrassing. </a:t>
            </a:r>
            <a:r>
              <a:rPr lang="en-US" sz="1200" b="1" strike="sngStrike">
                <a:latin typeface="Arial" panose="020B0604020202020204" pitchFamily="34" charset="0"/>
                <a:cs typeface="Arial" panose="020B0604020202020204" pitchFamily="34" charset="0"/>
              </a:rPr>
              <a:t>Children may be labelled as lazy, aggressive, or anti-social, or may come to class and/or programs late due to various appointments. </a:t>
            </a:r>
            <a:r>
              <a:rPr lang="en-US" sz="1200" b="1" strike="noStrike">
                <a:latin typeface="Arial" panose="020B0604020202020204" pitchFamily="34" charset="0"/>
                <a:cs typeface="Arial" panose="020B0604020202020204" pitchFamily="34" charset="0"/>
              </a:rPr>
              <a:t>(Could we maybe add an example of how this would affect adults instead? E.g., Labelled as lazy, self-destructive, unreliable)</a:t>
            </a:r>
          </a:p>
          <a:p>
            <a:pPr marL="342900" indent="-342900">
              <a:spcBef>
                <a:spcPts val="1000"/>
              </a:spcBef>
              <a:spcAft>
                <a:spcPts val="1000"/>
              </a:spcAft>
              <a:buFont typeface="Arial" panose="020B0604020202020204" pitchFamily="34" charset="0"/>
              <a:buChar char="•"/>
            </a:pPr>
            <a:r>
              <a:rPr lang="en-US" sz="1200">
                <a:latin typeface="Arial" panose="020B0604020202020204" pitchFamily="34" charset="0"/>
                <a:cs typeface="Arial" panose="020B0604020202020204" pitchFamily="34" charset="0"/>
              </a:rPr>
              <a:t>Compassion, understanding, and empathy, is needed when recognizing and responding to trauma responses.</a:t>
            </a:r>
          </a:p>
          <a:p>
            <a:endParaRPr lang="en-CA" sz="1200" i="1" kern="1200">
              <a:solidFill>
                <a:schemeClr val="tx1"/>
              </a:solidFill>
              <a:effectLst/>
              <a:latin typeface="Arial" panose="020B0604020202020204" pitchFamily="34" charset="0"/>
              <a:ea typeface="+mn-ea"/>
              <a:cs typeface="Arial" panose="020B0604020202020204" pitchFamily="34" charset="0"/>
            </a:endParaRPr>
          </a:p>
          <a:p>
            <a:r>
              <a:rPr lang="en-CA" sz="1200" i="1" kern="1200">
                <a:solidFill>
                  <a:schemeClr val="tx1"/>
                </a:solidFill>
                <a:effectLst/>
                <a:latin typeface="Arial" panose="020B0604020202020204" pitchFamily="34" charset="0"/>
                <a:ea typeface="+mn-ea"/>
                <a:cs typeface="Arial" panose="020B0604020202020204" pitchFamily="34" charset="0"/>
              </a:rPr>
              <a:t>References: At the Time of Disclosure a Manual for Front-Line Community Workers Dealing</a:t>
            </a:r>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i="1" kern="1200">
                <a:solidFill>
                  <a:schemeClr val="tx1"/>
                </a:solidFill>
                <a:effectLst/>
                <a:latin typeface="Arial" panose="020B0604020202020204" pitchFamily="34" charset="0"/>
                <a:ea typeface="+mn-ea"/>
                <a:cs typeface="Arial" panose="020B0604020202020204" pitchFamily="34" charset="0"/>
              </a:rPr>
              <a:t>with Sexual Abuse Disclosures in Aboriginal Communities,</a:t>
            </a:r>
            <a:r>
              <a:rPr lang="en-CA" sz="1200" i="0" kern="1200">
                <a:solidFill>
                  <a:schemeClr val="tx1"/>
                </a:solidFill>
                <a:effectLst/>
                <a:latin typeface="Arial" panose="020B0604020202020204" pitchFamily="34" charset="0"/>
                <a:ea typeface="+mn-ea"/>
                <a:cs typeface="Arial" panose="020B0604020202020204" pitchFamily="34" charset="0"/>
              </a:rPr>
              <a:t> </a:t>
            </a:r>
            <a:r>
              <a:rPr lang="en-CA" sz="1200" i="1" kern="1200">
                <a:solidFill>
                  <a:schemeClr val="tx1"/>
                </a:solidFill>
                <a:effectLst/>
                <a:latin typeface="Arial" panose="020B0604020202020204" pitchFamily="34" charset="0"/>
                <a:ea typeface="+mn-ea"/>
                <a:cs typeface="Arial" panose="020B0604020202020204" pitchFamily="34" charset="0"/>
              </a:rPr>
              <a:t>www.publicsafety.gc.ca/cnt/rsrcs/pblctns/tm-dsclsr-mnl/index-en.aspx</a:t>
            </a:r>
            <a:endParaRPr lang="en-CA"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40</a:t>
            </a:fld>
            <a:endParaRPr lang="en-US"/>
          </a:p>
        </p:txBody>
      </p:sp>
    </p:spTree>
    <p:extLst>
      <p:ext uri="{BB962C8B-B14F-4D97-AF65-F5344CB8AC3E}">
        <p14:creationId xmlns:p14="http://schemas.microsoft.com/office/powerpoint/2010/main" val="3738797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000"/>
              </a:spcBef>
              <a:spcAft>
                <a:spcPts val="1000"/>
              </a:spcAft>
              <a:buFont typeface="Arial" panose="020B0604020202020204" pitchFamily="34" charset="0"/>
              <a:buChar char="•"/>
            </a:pPr>
            <a:r>
              <a:rPr lang="en-US" sz="1200" b="1">
                <a:latin typeface="Arial" panose="020B0604020202020204" pitchFamily="34" charset="0"/>
                <a:cs typeface="Arial" panose="020B0604020202020204" pitchFamily="34" charset="0"/>
              </a:rPr>
              <a:t>When </a:t>
            </a:r>
            <a:r>
              <a:rPr lang="en-US" sz="1200" b="1" strike="sngStrike">
                <a:latin typeface="Arial" panose="020B0604020202020204" pitchFamily="34" charset="0"/>
                <a:cs typeface="Arial" panose="020B0604020202020204" pitchFamily="34" charset="0"/>
              </a:rPr>
              <a:t>receiving disclosures </a:t>
            </a:r>
            <a:r>
              <a:rPr lang="en-US" sz="1200" b="1" strike="noStrike">
                <a:latin typeface="Arial" panose="020B0604020202020204" pitchFamily="34" charset="0"/>
                <a:cs typeface="Arial" panose="020B0604020202020204" pitchFamily="34" charset="0"/>
              </a:rPr>
              <a:t>faced with someone’s response to a traumatic event, </a:t>
            </a:r>
            <a:r>
              <a:rPr lang="en-US" sz="1200" b="1">
                <a:latin typeface="Arial" panose="020B0604020202020204" pitchFamily="34" charset="0"/>
                <a:cs typeface="Arial" panose="020B0604020202020204" pitchFamily="34" charset="0"/>
              </a:rPr>
              <a:t>our own emotions and experiences may be triggered – removed focus on just disclosures.</a:t>
            </a:r>
          </a:p>
          <a:p>
            <a:pPr marL="342900" indent="-342900">
              <a:spcBef>
                <a:spcPts val="1000"/>
              </a:spcBef>
              <a:spcAft>
                <a:spcPts val="1000"/>
              </a:spcAft>
              <a:buFont typeface="Arial" panose="020B0604020202020204" pitchFamily="34" charset="0"/>
              <a:buChar char="•"/>
            </a:pPr>
            <a:r>
              <a:rPr lang="en-US" sz="1200">
                <a:latin typeface="Arial" panose="020B0604020202020204" pitchFamily="34" charset="0"/>
                <a:cs typeface="Arial" panose="020B0604020202020204" pitchFamily="34" charset="0"/>
              </a:rPr>
              <a:t>Some things may be a trigger that we didn’t consider before.</a:t>
            </a:r>
          </a:p>
          <a:p>
            <a:pPr marL="342900" indent="-342900">
              <a:spcBef>
                <a:spcPts val="1000"/>
              </a:spcBef>
              <a:spcAft>
                <a:spcPts val="1000"/>
              </a:spcAft>
              <a:buFont typeface="Arial" panose="020B0604020202020204" pitchFamily="34" charset="0"/>
              <a:buChar char="•"/>
            </a:pPr>
            <a:r>
              <a:rPr lang="en-US" sz="1200">
                <a:latin typeface="Arial" panose="020B0604020202020204" pitchFamily="34" charset="0"/>
                <a:cs typeface="Arial" panose="020B0604020202020204" pitchFamily="34" charset="0"/>
              </a:rPr>
              <a:t>We may not know how we will react and feel to disclosures of sexual violence.</a:t>
            </a:r>
          </a:p>
        </p:txBody>
      </p:sp>
      <p:sp>
        <p:nvSpPr>
          <p:cNvPr id="4" name="Slide Number Placeholder 3"/>
          <p:cNvSpPr>
            <a:spLocks noGrp="1"/>
          </p:cNvSpPr>
          <p:nvPr>
            <p:ph type="sldNum" sz="quarter" idx="5"/>
          </p:nvPr>
        </p:nvSpPr>
        <p:spPr/>
        <p:txBody>
          <a:bodyPr/>
          <a:lstStyle/>
          <a:p>
            <a:fld id="{52A5E713-038E-944D-B716-B9ECA8E2BC72}" type="slidenum">
              <a:rPr lang="en-US" smtClean="0"/>
              <a:t>42</a:t>
            </a:fld>
            <a:endParaRPr lang="en-US"/>
          </a:p>
        </p:txBody>
      </p:sp>
    </p:spTree>
    <p:extLst>
      <p:ext uri="{BB962C8B-B14F-4D97-AF65-F5344CB8AC3E}">
        <p14:creationId xmlns:p14="http://schemas.microsoft.com/office/powerpoint/2010/main" val="3136096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400"/>
              </a:spcAft>
            </a:pPr>
            <a:r>
              <a:rPr lang="en-US">
                <a:latin typeface="Arial" panose="020B0604020202020204" pitchFamily="34" charset="0"/>
                <a:cs typeface="Arial" panose="020B0604020202020204" pitchFamily="34" charset="0"/>
              </a:rPr>
              <a:t>The British Medical Association provides a list of signs of vicarious trauma:</a:t>
            </a:r>
          </a:p>
          <a:p>
            <a:pPr marL="285750" indent="-285750">
              <a:spcBef>
                <a:spcPts val="400"/>
              </a:spcBef>
              <a:spcAft>
                <a:spcPts val="400"/>
              </a:spcAft>
              <a:buFont typeface="Arial" panose="020B0604020202020204" pitchFamily="34" charset="0"/>
              <a:buChar char="•"/>
            </a:pPr>
            <a:r>
              <a:rPr lang="en-US">
                <a:latin typeface="Arial" panose="020B0604020202020204" pitchFamily="34" charset="0"/>
                <a:cs typeface="Arial" panose="020B0604020202020204" pitchFamily="34" charset="0"/>
              </a:rPr>
              <a:t>experiencing lingering feelings of anger, rage and sadness about patient’s victimization</a:t>
            </a:r>
          </a:p>
          <a:p>
            <a:pPr marL="285750" indent="-285750">
              <a:spcBef>
                <a:spcPts val="400"/>
              </a:spcBef>
              <a:spcAft>
                <a:spcPts val="400"/>
              </a:spcAft>
              <a:buFont typeface="Arial" panose="020B0604020202020204" pitchFamily="34" charset="0"/>
              <a:buChar char="•"/>
            </a:pPr>
            <a:r>
              <a:rPr lang="en-US">
                <a:latin typeface="Arial" panose="020B0604020202020204" pitchFamily="34" charset="0"/>
                <a:cs typeface="Arial" panose="020B0604020202020204" pitchFamily="34" charset="0"/>
              </a:rPr>
              <a:t>becoming overly involved emotionally with the [survivor]</a:t>
            </a:r>
          </a:p>
          <a:p>
            <a:pPr marL="285750" indent="-285750">
              <a:spcBef>
                <a:spcPts val="400"/>
              </a:spcBef>
              <a:spcAft>
                <a:spcPts val="400"/>
              </a:spcAft>
              <a:buFont typeface="Arial" panose="020B0604020202020204" pitchFamily="34" charset="0"/>
              <a:buChar char="•"/>
            </a:pPr>
            <a:r>
              <a:rPr lang="en-US">
                <a:latin typeface="Arial" panose="020B0604020202020204" pitchFamily="34" charset="0"/>
                <a:cs typeface="Arial" panose="020B0604020202020204" pitchFamily="34" charset="0"/>
              </a:rPr>
              <a:t>experiencing bystander guilt, shame, feelings of self-doubt</a:t>
            </a:r>
          </a:p>
          <a:p>
            <a:pPr marL="285750" indent="-285750">
              <a:spcBef>
                <a:spcPts val="400"/>
              </a:spcBef>
              <a:spcAft>
                <a:spcPts val="400"/>
              </a:spcAft>
              <a:buFont typeface="Arial" panose="020B0604020202020204" pitchFamily="34" charset="0"/>
              <a:buChar char="•"/>
            </a:pPr>
            <a:r>
              <a:rPr lang="en-US">
                <a:latin typeface="Arial" panose="020B0604020202020204" pitchFamily="34" charset="0"/>
                <a:cs typeface="Arial" panose="020B0604020202020204" pitchFamily="34" charset="0"/>
              </a:rPr>
              <a:t>being preoccupied with thoughts of [the survivor] outside of the work situation</a:t>
            </a:r>
          </a:p>
          <a:p>
            <a:pPr marL="285750" indent="-285750">
              <a:spcBef>
                <a:spcPts val="400"/>
              </a:spcBef>
              <a:spcAft>
                <a:spcPts val="400"/>
              </a:spcAft>
              <a:buFont typeface="Arial" panose="020B0604020202020204" pitchFamily="34" charset="0"/>
              <a:buChar char="•"/>
            </a:pPr>
            <a:r>
              <a:rPr lang="en-US">
                <a:latin typeface="Arial" panose="020B0604020202020204" pitchFamily="34" charset="0"/>
                <a:cs typeface="Arial" panose="020B0604020202020204" pitchFamily="34" charset="0"/>
              </a:rPr>
              <a:t>over identification with the patient (having horror and rescue fantasies)</a:t>
            </a:r>
          </a:p>
          <a:p>
            <a:pPr marL="285750" indent="-285750">
              <a:spcBef>
                <a:spcPts val="400"/>
              </a:spcBef>
              <a:spcAft>
                <a:spcPts val="400"/>
              </a:spcAft>
              <a:buFont typeface="Arial" panose="020B0604020202020204" pitchFamily="34" charset="0"/>
              <a:buChar char="•"/>
            </a:pPr>
            <a:r>
              <a:rPr lang="en-US">
                <a:latin typeface="Arial" panose="020B0604020202020204" pitchFamily="34" charset="0"/>
                <a:cs typeface="Arial" panose="020B0604020202020204" pitchFamily="34" charset="0"/>
              </a:rPr>
              <a:t>loss of hope, pessimism, cynicism</a:t>
            </a:r>
          </a:p>
          <a:p>
            <a:pPr marL="285750" indent="-285750">
              <a:spcBef>
                <a:spcPts val="400"/>
              </a:spcBef>
              <a:spcAft>
                <a:spcPts val="400"/>
              </a:spcAft>
              <a:buFont typeface="Arial" panose="020B0604020202020204" pitchFamily="34" charset="0"/>
              <a:buChar char="•"/>
            </a:pPr>
            <a:r>
              <a:rPr lang="en-US">
                <a:latin typeface="Arial" panose="020B0604020202020204" pitchFamily="34" charset="0"/>
                <a:cs typeface="Arial" panose="020B0604020202020204" pitchFamily="34" charset="0"/>
              </a:rPr>
              <a:t>distancing, numbing, detachment, cutting patients off, staying busy. Avoiding listening to client's story of traumatic experiences</a:t>
            </a:r>
          </a:p>
          <a:p>
            <a:pPr marL="285750" indent="-285750">
              <a:spcBef>
                <a:spcPts val="400"/>
              </a:spcBef>
              <a:spcAft>
                <a:spcPts val="400"/>
              </a:spcAft>
              <a:buFont typeface="Arial" panose="020B0604020202020204" pitchFamily="34" charset="0"/>
              <a:buChar char="•"/>
            </a:pPr>
            <a:r>
              <a:rPr lang="en-US">
                <a:latin typeface="Arial" panose="020B0604020202020204" pitchFamily="34" charset="0"/>
                <a:cs typeface="Arial" panose="020B0604020202020204" pitchFamily="34" charset="0"/>
              </a:rPr>
              <a:t>difficulty in maintaining professional boundaries</a:t>
            </a:r>
          </a:p>
          <a:p>
            <a:endParaRPr lang="en-US"/>
          </a:p>
          <a:p>
            <a:r>
              <a:rPr lang="en-CA" sz="1200" i="1" kern="1200">
                <a:solidFill>
                  <a:schemeClr val="tx1"/>
                </a:solidFill>
                <a:effectLst/>
                <a:latin typeface="Arial" panose="020B0604020202020204" pitchFamily="34" charset="0"/>
                <a:ea typeface="+mn-ea"/>
                <a:cs typeface="Arial" panose="020B0604020202020204" pitchFamily="34" charset="0"/>
              </a:rPr>
              <a:t>References: Vicarious trauma: signs and strategies for coping, British Medical</a:t>
            </a:r>
            <a:r>
              <a:rPr lang="en-CA" sz="1200" i="0" kern="1200">
                <a:solidFill>
                  <a:schemeClr val="tx1"/>
                </a:solidFill>
                <a:effectLst/>
                <a:latin typeface="Arial" panose="020B0604020202020204" pitchFamily="34" charset="0"/>
                <a:ea typeface="+mn-ea"/>
                <a:cs typeface="Arial" panose="020B0604020202020204" pitchFamily="34" charset="0"/>
              </a:rPr>
              <a:t> </a:t>
            </a:r>
            <a:r>
              <a:rPr lang="en-CA" sz="1200" i="1" kern="1200">
                <a:solidFill>
                  <a:schemeClr val="tx1"/>
                </a:solidFill>
                <a:effectLst/>
                <a:latin typeface="Arial" panose="020B0604020202020204" pitchFamily="34" charset="0"/>
                <a:ea typeface="+mn-ea"/>
                <a:cs typeface="Arial" panose="020B0604020202020204" pitchFamily="34" charset="0"/>
              </a:rPr>
              <a:t>Association,</a:t>
            </a:r>
            <a:r>
              <a:rPr lang="en-CA" sz="1200" i="0" kern="1200">
                <a:solidFill>
                  <a:schemeClr val="tx1"/>
                </a:solidFill>
                <a:effectLst/>
                <a:latin typeface="Arial" panose="020B0604020202020204" pitchFamily="34" charset="0"/>
                <a:ea typeface="+mn-ea"/>
                <a:cs typeface="Arial" panose="020B0604020202020204" pitchFamily="34" charset="0"/>
              </a:rPr>
              <a:t> </a:t>
            </a:r>
            <a:r>
              <a:rPr lang="en-CA" sz="1200" i="1" kern="1200" err="1">
                <a:solidFill>
                  <a:schemeClr val="tx1"/>
                </a:solidFill>
                <a:effectLst/>
                <a:latin typeface="Arial" panose="020B0604020202020204" pitchFamily="34" charset="0"/>
                <a:ea typeface="+mn-ea"/>
                <a:cs typeface="Arial" panose="020B0604020202020204" pitchFamily="34" charset="0"/>
              </a:rPr>
              <a:t>www.bma.org.uk</a:t>
            </a:r>
            <a:r>
              <a:rPr lang="en-CA" sz="1200" i="1" kern="1200">
                <a:solidFill>
                  <a:schemeClr val="tx1"/>
                </a:solidFill>
                <a:effectLst/>
                <a:latin typeface="Arial" panose="020B0604020202020204" pitchFamily="34" charset="0"/>
                <a:ea typeface="+mn-ea"/>
                <a:cs typeface="Arial" panose="020B0604020202020204" pitchFamily="34" charset="0"/>
              </a:rPr>
              <a:t>/advice-and-support/your-wellbeing/vicarious-trauma/vicarious-trauma-signs-and-strategies-for-coping</a:t>
            </a:r>
            <a:endParaRPr lang="en-CA"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43</a:t>
            </a:fld>
            <a:endParaRPr lang="en-US"/>
          </a:p>
        </p:txBody>
      </p:sp>
    </p:spTree>
    <p:extLst>
      <p:ext uri="{BB962C8B-B14F-4D97-AF65-F5344CB8AC3E}">
        <p14:creationId xmlns:p14="http://schemas.microsoft.com/office/powerpoint/2010/main" val="352538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000"/>
              </a:spcBef>
              <a:spcAft>
                <a:spcPts val="1000"/>
              </a:spcAft>
              <a:buFont typeface="Arial" panose="020B0604020202020204" pitchFamily="34" charset="0"/>
              <a:buChar char="•"/>
            </a:pPr>
            <a:r>
              <a:rPr lang="en-US" sz="1200">
                <a:latin typeface="Arial" panose="020B0604020202020204" pitchFamily="34" charset="0"/>
                <a:cs typeface="Arial" panose="020B0604020202020204" pitchFamily="34" charset="0"/>
              </a:rPr>
              <a:t>Check in on yourself, are there certain experiences that may cause a trigger reaction within yourself?</a:t>
            </a:r>
          </a:p>
          <a:p>
            <a:pPr marL="342900" indent="-342900">
              <a:spcBef>
                <a:spcPts val="1000"/>
              </a:spcBef>
              <a:spcAft>
                <a:spcPts val="1000"/>
              </a:spcAft>
              <a:buFont typeface="Arial" panose="020B0604020202020204" pitchFamily="34" charset="0"/>
              <a:buChar char="•"/>
            </a:pPr>
            <a:r>
              <a:rPr lang="en-US" sz="1200">
                <a:latin typeface="Arial" panose="020B0604020202020204" pitchFamily="34" charset="0"/>
                <a:cs typeface="Arial" panose="020B0604020202020204" pitchFamily="34" charset="0"/>
              </a:rPr>
              <a:t>Are you able to recognize the physical signs you may experience when triggered?</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44</a:t>
            </a:fld>
            <a:endParaRPr lang="en-US"/>
          </a:p>
        </p:txBody>
      </p:sp>
    </p:spTree>
    <p:extLst>
      <p:ext uri="{BB962C8B-B14F-4D97-AF65-F5344CB8AC3E}">
        <p14:creationId xmlns:p14="http://schemas.microsoft.com/office/powerpoint/2010/main" val="3204979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Self-care is a term that has been commodified, however, if we reclaim it as a practice that can be unique to each of us, it is something worth prioritizing.</a:t>
            </a:r>
          </a:p>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What does self-care look like to you? Is it a nice long bath, is it getting a pesky chore off the to-do list, is it seeing a movie with friends?</a:t>
            </a:r>
          </a:p>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What does your support system look like? Are there people you can check in with, do you have a regularly scheduled call with a close friend or family member where there is space to debrief if you choose, and/or maybe you have your own counselling set up.</a:t>
            </a:r>
          </a:p>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Your emotions and reactions are valid and you are allowed to process them how you see fit for you at the time.</a:t>
            </a:r>
          </a:p>
          <a:p>
            <a:pPr marL="342900" indent="-342900">
              <a:spcBef>
                <a:spcPts val="400"/>
              </a:spcBef>
              <a:spcAft>
                <a:spcPts val="400"/>
              </a:spcAft>
              <a:buFont typeface="Arial" panose="020B0604020202020204" pitchFamily="34" charset="0"/>
              <a:buChar char="•"/>
            </a:pPr>
            <a:r>
              <a:rPr lang="en-US" sz="1200">
                <a:latin typeface="Arial" panose="020B0604020202020204" pitchFamily="34" charset="0"/>
                <a:cs typeface="Arial" panose="020B0604020202020204" pitchFamily="34" charset="0"/>
              </a:rPr>
              <a:t>Try to find balance between your needs and the needs of others.</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45</a:t>
            </a:fld>
            <a:endParaRPr lang="en-US"/>
          </a:p>
        </p:txBody>
      </p:sp>
    </p:spTree>
    <p:extLst>
      <p:ext uri="{BB962C8B-B14F-4D97-AF65-F5344CB8AC3E}">
        <p14:creationId xmlns:p14="http://schemas.microsoft.com/office/powerpoint/2010/main" val="535083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caring professional, you work closely with children and their families. Because of these close relationships you hold a unique position of trust. Although the Sexual Abuse Prevention Program is designed with a focus on prevention, engaging with its content can be emotionally, mentally and physically distressing. For some, this content can be particularly difficult due to lived experience related to abuse, including, but not limited to sexual abuse or violence.</a:t>
            </a:r>
          </a:p>
          <a:p>
            <a:endParaRPr lang="en-US"/>
          </a:p>
          <a:p>
            <a:r>
              <a:rPr lang="en-US"/>
              <a:t>If you are finding it difficult to engage with the content due to past or recent experiences, you are not alone. Whether a traumatic event(s) happened as a child, youth or adult, all can be devastating. Being exposed to certain events, people or information can cause a stored memory to resurface. Being able to understand what is happening for you, and learning about why you have certain responses can help you…. Bullet points on slide</a:t>
            </a:r>
          </a:p>
        </p:txBody>
      </p:sp>
      <p:sp>
        <p:nvSpPr>
          <p:cNvPr id="4" name="Slide Number Placeholder 3"/>
          <p:cNvSpPr>
            <a:spLocks noGrp="1"/>
          </p:cNvSpPr>
          <p:nvPr>
            <p:ph type="sldNum" sz="quarter" idx="5"/>
          </p:nvPr>
        </p:nvSpPr>
        <p:spPr/>
        <p:txBody>
          <a:bodyPr/>
          <a:lstStyle/>
          <a:p>
            <a:fld id="{52A5E713-038E-944D-B716-B9ECA8E2BC72}" type="slidenum">
              <a:rPr lang="en-US" smtClean="0"/>
              <a:t>46</a:t>
            </a:fld>
            <a:endParaRPr lang="en-US"/>
          </a:p>
        </p:txBody>
      </p:sp>
    </p:spTree>
    <p:extLst>
      <p:ext uri="{BB962C8B-B14F-4D97-AF65-F5344CB8AC3E}">
        <p14:creationId xmlns:p14="http://schemas.microsoft.com/office/powerpoint/2010/main" val="758096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some ways to care for yourself before starting the program consider the following strategies below. For example, you may complete the program: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alone, in groups, or with a trusted person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in multiple sessions instead of all at once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without listening to the testimonials in the C3P Commit to Kids modules, which are not required for completion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with a plan of who you can reach out to in the event you experience distress – a trusted friend or family member, or crisis </a:t>
            </a:r>
            <a:r>
              <a:rPr lang="en-US" err="1"/>
              <a:t>centre</a:t>
            </a:r>
            <a:endParaRPr lang="en-US" sz="1200">
              <a:latin typeface="Arial" panose="020B0604020202020204" pitchFamily="34" charset="0"/>
              <a:cs typeface="Arial" panose="020B0604020202020204" pitchFamily="34" charset="0"/>
            </a:endParaRPr>
          </a:p>
          <a:p>
            <a:endParaRPr lang="en-US"/>
          </a:p>
          <a:p>
            <a:r>
              <a:rPr lang="en-US"/>
              <a:t>Check in with yourself regularly. Recognizing how you are feeling isn’t something you may do every day or be comfortable doing but being aware of how you are feeling is an important part of self-care</a:t>
            </a:r>
          </a:p>
        </p:txBody>
      </p:sp>
      <p:sp>
        <p:nvSpPr>
          <p:cNvPr id="4" name="Slide Number Placeholder 3"/>
          <p:cNvSpPr>
            <a:spLocks noGrp="1"/>
          </p:cNvSpPr>
          <p:nvPr>
            <p:ph type="sldNum" sz="quarter" idx="5"/>
          </p:nvPr>
        </p:nvSpPr>
        <p:spPr/>
        <p:txBody>
          <a:bodyPr/>
          <a:lstStyle/>
          <a:p>
            <a:fld id="{52A5E713-038E-944D-B716-B9ECA8E2BC72}" type="slidenum">
              <a:rPr lang="en-US" smtClean="0"/>
              <a:t>47</a:t>
            </a:fld>
            <a:endParaRPr lang="en-US"/>
          </a:p>
        </p:txBody>
      </p:sp>
    </p:spTree>
    <p:extLst>
      <p:ext uri="{BB962C8B-B14F-4D97-AF65-F5344CB8AC3E}">
        <p14:creationId xmlns:p14="http://schemas.microsoft.com/office/powerpoint/2010/main" val="411784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b="0" i="0" dirty="0">
                <a:solidFill>
                  <a:srgbClr val="444444"/>
                </a:solidFill>
                <a:effectLst/>
                <a:latin typeface="Open Sans" panose="020B0606030504020204" pitchFamily="34" charset="0"/>
              </a:rPr>
              <a:t>The Sexual Abuse Prevention Program supports our members’ commitment to the personal safety, health, and well-being of all children and empowers them with proactive approaches to help prevent child sexual abuse. While this subject matter can be challenging, the program includes resources to support members, so they can expand their understanding of child sexual abuse, how to recognize </a:t>
            </a:r>
            <a:r>
              <a:rPr lang="en-US" b="0" i="0" dirty="0" err="1">
                <a:solidFill>
                  <a:srgbClr val="444444"/>
                </a:solidFill>
                <a:effectLst/>
                <a:latin typeface="Open Sans" panose="020B0606030504020204" pitchFamily="34" charset="0"/>
              </a:rPr>
              <a:t>behaviours</a:t>
            </a:r>
            <a:r>
              <a:rPr lang="en-US" b="0" i="0" dirty="0">
                <a:solidFill>
                  <a:srgbClr val="444444"/>
                </a:solidFill>
                <a:effectLst/>
                <a:latin typeface="Open Sans" panose="020B0606030504020204" pitchFamily="34" charset="0"/>
              </a:rPr>
              <a:t> of concern and learn prevention strategies.</a:t>
            </a:r>
            <a:r>
              <a:rPr lang="en-US" sz="1200" b="1" i="0" dirty="0">
                <a:solidFill>
                  <a:schemeClr val="tx1"/>
                </a:solidFill>
                <a:effectLst/>
                <a:latin typeface="Arial" panose="020B0604020202020204" pitchFamily="34" charset="0"/>
                <a:ea typeface="+mn-ea"/>
                <a:cs typeface="Arial" panose="020B0604020202020204" pitchFamily="34" charset="0"/>
              </a:rPr>
              <a:t> </a:t>
            </a:r>
            <a:r>
              <a:rPr lang="en-US" sz="1200" dirty="0">
                <a:solidFill>
                  <a:srgbClr val="7030A0"/>
                </a:solidFill>
                <a:effectLst/>
                <a:latin typeface="Arial" panose="020B0604020202020204" pitchFamily="34" charset="0"/>
                <a:ea typeface="Calibri" panose="020F0502020204030204" pitchFamily="34" charset="0"/>
                <a:cs typeface="Arial" panose="020B0604020202020204" pitchFamily="34" charset="0"/>
              </a:rPr>
              <a:t>Enhancing the ability of Ontario’s more than 58,000 RECEs to prevent sexual abuse of children will have an immediate and significant impact on the safety and healthy development of hundreds of thousands of children.</a:t>
            </a:r>
            <a:endParaRPr lang="en-US" sz="1200" dirty="0">
              <a:effectLst/>
              <a:latin typeface="Arial Narrow" panose="020B0606020202030204" pitchFamily="34" charset="0"/>
              <a:ea typeface="Calibri" panose="020F0502020204030204" pitchFamily="34" charset="0"/>
              <a:cs typeface="Arial" panose="020B0604020202020204" pitchFamily="34" charset="0"/>
            </a:endParaRPr>
          </a:p>
          <a:p>
            <a:endParaRPr lang="en-US" b="1" dirty="0"/>
          </a:p>
          <a:p>
            <a:r>
              <a:rPr lang="en-US" b="0" dirty="0"/>
              <a:t>The College developed the program in partnership with the Canadian Centre for Child Protection, a national charity dedicated to the personal safety of all children. </a:t>
            </a:r>
            <a:br>
              <a:rPr lang="en-US" dirty="0"/>
            </a:br>
            <a:endParaRPr lang="en-US" dirty="0"/>
          </a:p>
          <a:p>
            <a:r>
              <a:rPr lang="en-US" dirty="0"/>
              <a:t>The organization’s goals are to: </a:t>
            </a:r>
          </a:p>
          <a:p>
            <a:pPr marL="171450" indent="-171450">
              <a:buFont typeface="Arial" panose="020B0604020202020204" pitchFamily="34" charset="0"/>
              <a:buChar char="•"/>
            </a:pPr>
            <a:r>
              <a:rPr lang="en-US" dirty="0"/>
              <a:t>reduce the sexual abuse and exploitation of children</a:t>
            </a:r>
          </a:p>
          <a:p>
            <a:pPr marL="171450" indent="-171450">
              <a:buFont typeface="Arial" panose="020B0604020202020204" pitchFamily="34" charset="0"/>
              <a:buChar char="•"/>
            </a:pPr>
            <a:r>
              <a:rPr lang="en-US" dirty="0"/>
              <a:t>assist in the location of missing children, and </a:t>
            </a:r>
          </a:p>
          <a:p>
            <a:pPr marL="171450" indent="-171450">
              <a:buFont typeface="Arial" panose="020B0604020202020204" pitchFamily="34" charset="0"/>
              <a:buChar char="•"/>
            </a:pPr>
            <a:r>
              <a:rPr lang="en-US" dirty="0"/>
              <a:t>prevent child victimization through programs, services, and resources for Canadian families, educators, child-serving organizations, law enforcement, and other parties.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first 2 required elements, commit to Kids and Teatree tells,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were developed by the College’s online education partner, the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Canadian Center for Child Protection. </a:t>
            </a:r>
            <a:endParaRPr lang="en-CA" sz="1800" b="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third required element is College resources to review: </a:t>
            </a:r>
            <a:r>
              <a:rPr lang="en-US" sz="1800" dirty="0">
                <a:solidFill>
                  <a:srgbClr val="444444"/>
                </a:solidFill>
                <a:effectLst/>
                <a:latin typeface="Open Sans" panose="020B0606030504020204" pitchFamily="34" charset="0"/>
                <a:ea typeface="Calibri" panose="020F0502020204030204" pitchFamily="34" charset="0"/>
                <a:cs typeface="Times New Roman" panose="02020603050405020304" pitchFamily="18" charset="0"/>
              </a:rPr>
              <a:t>They provide information related to child sexual abuse and responsibilities specific to the practice of early childhood education in Ontario.</a:t>
            </a:r>
            <a:endParaRPr lang="en-CA"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52A5E713-038E-944D-B716-B9ECA8E2BC72}" type="slidenum">
              <a:rPr lang="en-US" smtClean="0"/>
              <a:t>5</a:t>
            </a:fld>
            <a:endParaRPr lang="en-US"/>
          </a:p>
        </p:txBody>
      </p:sp>
    </p:spTree>
    <p:extLst>
      <p:ext uri="{BB962C8B-B14F-4D97-AF65-F5344CB8AC3E}">
        <p14:creationId xmlns:p14="http://schemas.microsoft.com/office/powerpoint/2010/main" val="2729203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48</a:t>
            </a:fld>
            <a:endParaRPr lang="en-US"/>
          </a:p>
        </p:txBody>
      </p:sp>
    </p:spTree>
    <p:extLst>
      <p:ext uri="{BB962C8B-B14F-4D97-AF65-F5344CB8AC3E}">
        <p14:creationId xmlns:p14="http://schemas.microsoft.com/office/powerpoint/2010/main" val="1049590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Survey + end of workshop housekeeping</a:t>
            </a:r>
          </a:p>
          <a:p>
            <a:r>
              <a:rPr lang="en-US"/>
              <a:t>● As we head into the discussion period:</a:t>
            </a:r>
          </a:p>
          <a:p>
            <a:r>
              <a:rPr lang="en-US"/>
              <a:t>● Please take a moment to fill out our survey to help us develop future content</a:t>
            </a:r>
          </a:p>
          <a:p>
            <a:r>
              <a:rPr lang="en-US"/>
              <a:t>and to keep these important conversations going. The link will disappear with</a:t>
            </a:r>
          </a:p>
          <a:p>
            <a:r>
              <a:rPr lang="en-US"/>
              <a:t>the chat after we wrap up, so I always suggest opening it in a new browser.</a:t>
            </a:r>
          </a:p>
          <a:p>
            <a:r>
              <a:rPr lang="en-US"/>
              <a:t>● Reminder that we have a counsellor available</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49</a:t>
            </a:fld>
            <a:endParaRPr lang="en-US"/>
          </a:p>
        </p:txBody>
      </p:sp>
    </p:spTree>
    <p:extLst>
      <p:ext uri="{BB962C8B-B14F-4D97-AF65-F5344CB8AC3E}">
        <p14:creationId xmlns:p14="http://schemas.microsoft.com/office/powerpoint/2010/main" val="257423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The SAPP is accessed through my College Account. </a:t>
            </a:r>
          </a:p>
          <a:p>
            <a:pPr marL="171450" indent="-171450">
              <a:buFont typeface="Arial" panose="020B0604020202020204" pitchFamily="34" charset="0"/>
              <a:buChar char="•"/>
            </a:pPr>
            <a:r>
              <a:rPr lang="en-US" b="0" dirty="0"/>
              <a:t>You can also use my College Account o see when to start and other details specifically for you. </a:t>
            </a:r>
            <a:endParaRPr lang="en-US" b="1" dirty="0"/>
          </a:p>
          <a:p>
            <a:endParaRPr lang="en-US" dirty="0"/>
          </a:p>
          <a:p>
            <a:r>
              <a:rPr lang="en-CA" sz="1800" b="1" dirty="0">
                <a:effectLst/>
                <a:latin typeface="Calibri" panose="020F0502020204030204" pitchFamily="34" charset="0"/>
                <a:ea typeface="Calibri" panose="020F0502020204030204" pitchFamily="34" charset="0"/>
              </a:rPr>
              <a:t>Member Support</a:t>
            </a:r>
          </a:p>
          <a:p>
            <a:r>
              <a:rPr lang="en-CA" sz="1800" dirty="0">
                <a:effectLst/>
                <a:latin typeface="Calibri" panose="020F0502020204030204" pitchFamily="34" charset="0"/>
                <a:ea typeface="Calibri" panose="020F0502020204030204" pitchFamily="34" charset="0"/>
              </a:rPr>
              <a:t>New - The College has been working on initiatives that support the mental health of our members. We hope that many of you have already seen the eblast announcement about People Connect, which is now available to all members. </a:t>
            </a:r>
          </a:p>
          <a:p>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People Connect is an online mental health resource centre that includes: a self-assessment tool to help recognize and understand symptoms of mental health conditions; access to virtual mental health therapy; and information and a resource library for credible mental health information. RECEs can access People Connect at no cost, as the platform and its services are sponsored by the College for the benefit of our members. </a:t>
            </a:r>
          </a:p>
          <a:p>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For more details, and a link to our People Connect platform, please take a look at our website.</a:t>
            </a:r>
          </a:p>
          <a:p>
            <a:endParaRPr lang="en-US" dirty="0"/>
          </a:p>
        </p:txBody>
      </p:sp>
      <p:sp>
        <p:nvSpPr>
          <p:cNvPr id="4" name="Slide Number Placeholder 3"/>
          <p:cNvSpPr>
            <a:spLocks noGrp="1"/>
          </p:cNvSpPr>
          <p:nvPr>
            <p:ph type="sldNum" sz="quarter" idx="5"/>
          </p:nvPr>
        </p:nvSpPr>
        <p:spPr/>
        <p:txBody>
          <a:bodyPr/>
          <a:lstStyle/>
          <a:p>
            <a:fld id="{52A5E713-038E-944D-B716-B9ECA8E2BC72}" type="slidenum">
              <a:rPr lang="en-US" smtClean="0"/>
              <a:t>6</a:t>
            </a:fld>
            <a:endParaRPr lang="en-US"/>
          </a:p>
        </p:txBody>
      </p:sp>
    </p:spTree>
    <p:extLst>
      <p:ext uri="{BB962C8B-B14F-4D97-AF65-F5344CB8AC3E}">
        <p14:creationId xmlns:p14="http://schemas.microsoft.com/office/powerpoint/2010/main" val="274210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Hillary Di Menna (she/her) is a gender justice advocate, writer, and public educator. In addition to her work with the Ontario Coalition of Rape Crisis Centres, she has worked for various sexual assault centres, York University's 'The Centre for Sexual Violence Response, Support &amp; Education,' and in grassroots feminist organizing. Hillary has her MA in Gender, Feminist &amp; Women's Studies from York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r>
              <a:rPr lang="en-CA" sz="1800" dirty="0">
                <a:solidFill>
                  <a:srgbClr val="000000"/>
                </a:solidFill>
                <a:effectLst/>
                <a:latin typeface="Calibri" panose="020F0502020204030204" pitchFamily="34" charset="0"/>
                <a:ea typeface="Calibri" panose="020F0502020204030204" pitchFamily="34" charset="0"/>
              </a:rPr>
              <a:t>Jessica Wang (she/her) is a public educator and program manager for the anti-human trafficking program for the Niagara Sexual Assault Centre. She has worked at the Centre for the past 4 years in various capacities as she started as a crisis line volunteer.  She has worked both in secondary and elementary schools delivering programs such as human trafficking prevention and sexual assault awareness across the Niagara region. Currently she is managing an anti-sex trafficking training program for the hospitality industry along with a 24/7 text/talk line for sex trafficking survivors. Jessica has just completed her B.A in Psychology.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Mitzi Beth Webb (she/her) is a sexual assault therapist with Muskoka Parry Sound Sexual Assault Services. She recently completed her master’s in Social Work at Lakehead University. Mitzi Beth has worked in the field of gender-based violence in various capacities, including front-line work in shelters and transition houses as well as feminist research, advocacy, and public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2A5E713-038E-944D-B716-B9ECA8E2BC72}" type="slidenum">
              <a:rPr lang="en-US" smtClean="0"/>
              <a:t>7</a:t>
            </a:fld>
            <a:endParaRPr lang="en-US"/>
          </a:p>
        </p:txBody>
      </p:sp>
    </p:spTree>
    <p:extLst>
      <p:ext uri="{BB962C8B-B14F-4D97-AF65-F5344CB8AC3E}">
        <p14:creationId xmlns:p14="http://schemas.microsoft.com/office/powerpoint/2010/main" val="220323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Hillary</a:t>
            </a:r>
          </a:p>
          <a:p>
            <a:r>
              <a:rPr lang="en-CA" sz="1200" kern="1200" dirty="0">
                <a:solidFill>
                  <a:schemeClr val="tx1"/>
                </a:solidFill>
                <a:effectLst/>
                <a:latin typeface="+mn-lt"/>
                <a:ea typeface="+mn-ea"/>
                <a:cs typeface="+mn-cs"/>
              </a:rPr>
              <a:t>We will be discussing, and laying the groundwork for future discussions around:</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Defining sexual violence + Consent</a:t>
            </a:r>
          </a:p>
          <a:p>
            <a:r>
              <a:rPr lang="en-CA" sz="1200" kern="1200" dirty="0">
                <a:solidFill>
                  <a:schemeClr val="tx1"/>
                </a:solidFill>
                <a:effectLst/>
                <a:latin typeface="+mn-lt"/>
                <a:ea typeface="+mn-ea"/>
                <a:cs typeface="+mn-cs"/>
              </a:rPr>
              <a:t>● Disclosures</a:t>
            </a:r>
          </a:p>
          <a:p>
            <a:r>
              <a:rPr lang="en-CA" sz="1200" kern="1200" dirty="0">
                <a:solidFill>
                  <a:schemeClr val="tx1"/>
                </a:solidFill>
                <a:effectLst/>
                <a:latin typeface="+mn-lt"/>
                <a:ea typeface="+mn-ea"/>
                <a:cs typeface="+mn-cs"/>
              </a:rPr>
              <a:t>● Trauma-informed care</a:t>
            </a:r>
          </a:p>
          <a:p>
            <a:r>
              <a:rPr lang="en-CA" sz="1200" kern="1200" dirty="0">
                <a:solidFill>
                  <a:schemeClr val="tx1"/>
                </a:solidFill>
                <a:effectLst/>
                <a:latin typeface="+mn-lt"/>
                <a:ea typeface="+mn-ea"/>
                <a:cs typeface="+mn-cs"/>
              </a:rPr>
              <a:t>● Trauma responses</a:t>
            </a:r>
          </a:p>
          <a:p>
            <a:r>
              <a:rPr lang="en-CA" sz="1200" kern="1200" dirty="0">
                <a:solidFill>
                  <a:schemeClr val="tx1"/>
                </a:solidFill>
                <a:effectLst/>
                <a:latin typeface="+mn-lt"/>
                <a:ea typeface="+mn-ea"/>
                <a:cs typeface="+mn-cs"/>
              </a:rPr>
              <a:t>● Processing triggers</a:t>
            </a:r>
          </a:p>
          <a:p>
            <a:r>
              <a:rPr lang="en-CA" sz="1200" kern="1200" dirty="0">
                <a:solidFill>
                  <a:schemeClr val="tx1"/>
                </a:solidFill>
                <a:effectLst/>
                <a:latin typeface="+mn-lt"/>
                <a:ea typeface="+mn-ea"/>
                <a:cs typeface="+mn-cs"/>
              </a:rPr>
              <a:t>● Q+A period - we’ll have dedicated times for discussion, I’ll have Krista monitoring the chat for any questions that come in.</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material is meant to be foundational and introductory; in order to facilitate further discussion, encourage questions, and help inform the important work that you do. There will be time set aside for questions and discussion.</a:t>
            </a: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A5E713-038E-944D-B716-B9ECA8E2BC72}" type="slidenum">
              <a:rPr lang="en-US" smtClean="0"/>
              <a:t>8</a:t>
            </a:fld>
            <a:endParaRPr lang="en-US"/>
          </a:p>
        </p:txBody>
      </p:sp>
    </p:spTree>
    <p:extLst>
      <p:ext uri="{BB962C8B-B14F-4D97-AF65-F5344CB8AC3E}">
        <p14:creationId xmlns:p14="http://schemas.microsoft.com/office/powerpoint/2010/main" val="423819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Arial" panose="020B0604020202020204" pitchFamily="34" charset="0"/>
                <a:ea typeface="+mn-ea"/>
                <a:cs typeface="Arial" panose="020B0604020202020204" pitchFamily="34" charset="0"/>
              </a:rPr>
              <a:t>Hillary</a:t>
            </a:r>
          </a:p>
          <a:p>
            <a:r>
              <a:rPr lang="en-CA" sz="1200" kern="1200" dirty="0">
                <a:solidFill>
                  <a:schemeClr val="tx1"/>
                </a:solidFill>
                <a:effectLst/>
                <a:latin typeface="Arial" panose="020B0604020202020204" pitchFamily="34" charset="0"/>
                <a:ea typeface="+mn-ea"/>
                <a:cs typeface="Arial" panose="020B0604020202020204" pitchFamily="34" charset="0"/>
              </a:rPr>
              <a:t>We have a counsellor from Sexual Assault Centre Quinte &amp; District with us today. I’ll have Heather pop on for a sec so you can recognize her. If in need of support, please message Heather, directly in the chat, and she can set up a breakout room. Your name will only appear to Heather and today’s meeting hosts, but it will only be Heather in the breakout room with you, and what is shared in that space will be confidential and kept between you both.</a:t>
            </a:r>
          </a:p>
          <a:p>
            <a:endParaRPr lang="en-CA" sz="1200" kern="1200" dirty="0">
              <a:solidFill>
                <a:schemeClr val="tx1"/>
              </a:solidFill>
              <a:effectLst/>
              <a:latin typeface="Arial" panose="020B0604020202020204" pitchFamily="34" charset="0"/>
              <a:ea typeface="+mn-ea"/>
              <a:cs typeface="Arial" panose="020B0604020202020204" pitchFamily="34" charset="0"/>
            </a:endParaRPr>
          </a:p>
          <a:p>
            <a:r>
              <a:rPr lang="en-CA" sz="1200" kern="1200" dirty="0">
                <a:solidFill>
                  <a:schemeClr val="tx1"/>
                </a:solidFill>
                <a:effectLst/>
                <a:latin typeface="Arial" panose="020B0604020202020204" pitchFamily="34" charset="0"/>
                <a:ea typeface="+mn-ea"/>
                <a:cs typeface="Arial" panose="020B0604020202020204" pitchFamily="34" charset="0"/>
              </a:rPr>
              <a:t>● Name change to maintain anonymity</a:t>
            </a:r>
          </a:p>
          <a:p>
            <a:r>
              <a:rPr lang="en-CA" sz="1200" kern="1200" dirty="0">
                <a:solidFill>
                  <a:schemeClr val="tx1"/>
                </a:solidFill>
                <a:effectLst/>
                <a:latin typeface="Arial" panose="020B0604020202020204" pitchFamily="34" charset="0"/>
                <a:ea typeface="+mn-ea"/>
                <a:cs typeface="Arial" panose="020B0604020202020204" pitchFamily="34" charset="0"/>
              </a:rPr>
              <a:t>● Cameras off - they can come back on during the scheduled Q+A sessions</a:t>
            </a:r>
          </a:p>
          <a:p>
            <a:endParaRPr lang="en-CA" sz="1200" kern="1200" dirty="0">
              <a:solidFill>
                <a:schemeClr val="tx1"/>
              </a:solidFill>
              <a:effectLst/>
              <a:latin typeface="Arial" panose="020B0604020202020204" pitchFamily="34" charset="0"/>
              <a:ea typeface="+mn-ea"/>
              <a:cs typeface="Arial" panose="020B0604020202020204" pitchFamily="34" charset="0"/>
            </a:endParaRPr>
          </a:p>
          <a:p>
            <a:r>
              <a:rPr lang="en-CA" sz="1200" kern="1200" dirty="0">
                <a:solidFill>
                  <a:schemeClr val="tx1"/>
                </a:solidFill>
                <a:effectLst/>
                <a:latin typeface="Arial" panose="020B0604020202020204" pitchFamily="34" charset="0"/>
                <a:ea typeface="+mn-ea"/>
                <a:cs typeface="Arial" panose="020B0604020202020204" pitchFamily="34" charset="0"/>
              </a:rPr>
              <a:t>An online directory of sexual assault centres across Ontario can be found at sexualassaultsupport.ca/support (which we will put in the chat now and again at the end of the workshop)</a:t>
            </a:r>
          </a:p>
        </p:txBody>
      </p:sp>
      <p:sp>
        <p:nvSpPr>
          <p:cNvPr id="4" name="Slide Number Placeholder 3"/>
          <p:cNvSpPr>
            <a:spLocks noGrp="1"/>
          </p:cNvSpPr>
          <p:nvPr>
            <p:ph type="sldNum" sz="quarter" idx="5"/>
          </p:nvPr>
        </p:nvSpPr>
        <p:spPr/>
        <p:txBody>
          <a:bodyPr/>
          <a:lstStyle/>
          <a:p>
            <a:fld id="{52A5E713-038E-944D-B716-B9ECA8E2BC72}" type="slidenum">
              <a:rPr lang="en-US" smtClean="0"/>
              <a:t>9</a:t>
            </a:fld>
            <a:endParaRPr lang="en-US"/>
          </a:p>
        </p:txBody>
      </p:sp>
    </p:spTree>
    <p:extLst>
      <p:ext uri="{BB962C8B-B14F-4D97-AF65-F5344CB8AC3E}">
        <p14:creationId xmlns:p14="http://schemas.microsoft.com/office/powerpoint/2010/main" val="260176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Arial" panose="020B0604020202020204" pitchFamily="34" charset="0"/>
                <a:ea typeface="+mn-ea"/>
                <a:cs typeface="Arial" panose="020B0604020202020204" pitchFamily="34" charset="0"/>
              </a:rPr>
              <a:t>Ontario Coalition of Rape Crisis Centres (OCRCC): Established in 1977, the OCRCC is a network representing over 30 English-speaking sexual assault centres across Ontario.</a:t>
            </a:r>
          </a:p>
          <a:p>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kern="1200">
                <a:solidFill>
                  <a:schemeClr val="tx1"/>
                </a:solidFill>
                <a:effectLst/>
                <a:latin typeface="Arial" panose="020B0604020202020204" pitchFamily="34" charset="0"/>
                <a:ea typeface="+mn-ea"/>
                <a:cs typeface="Arial" panose="020B0604020202020204" pitchFamily="34" charset="0"/>
              </a:rPr>
              <a:t>The OCRCC advocates for the needs of survivors of sexual violence across the province to government and other other regional, provincial and national groups, engaging in policy work, and speaking to the media about sexual violence myths and</a:t>
            </a:r>
          </a:p>
          <a:p>
            <a:r>
              <a:rPr lang="en-CA" sz="1200" kern="1200">
                <a:solidFill>
                  <a:schemeClr val="tx1"/>
                </a:solidFill>
                <a:effectLst/>
                <a:latin typeface="Arial" panose="020B0604020202020204" pitchFamily="34" charset="0"/>
                <a:ea typeface="+mn-ea"/>
                <a:cs typeface="Arial" panose="020B0604020202020204" pitchFamily="34" charset="0"/>
              </a:rPr>
              <a:t>misconceptions, the facts about reporting and conviction rates in Canada, and the needs of survivors in local communities. We partner with allies to share information about sexual violence and its root causes, participate in public education on sexual violence, and facilitate communication between sexual assault centres.</a:t>
            </a:r>
          </a:p>
          <a:p>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kern="1200">
                <a:solidFill>
                  <a:schemeClr val="tx1"/>
                </a:solidFill>
                <a:effectLst/>
                <a:latin typeface="Arial" panose="020B0604020202020204" pitchFamily="34" charset="0"/>
                <a:ea typeface="+mn-ea"/>
                <a:cs typeface="Arial" panose="020B0604020202020204" pitchFamily="34" charset="0"/>
              </a:rPr>
              <a:t>KSAC is a non profit organization in the heart of Kenora dedicated to serving our community affected by sexual assault, human trafficking and domestic violence.</a:t>
            </a:r>
          </a:p>
          <a:p>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kern="1200">
                <a:solidFill>
                  <a:schemeClr val="tx1"/>
                </a:solidFill>
                <a:effectLst/>
                <a:latin typeface="Arial" panose="020B0604020202020204" pitchFamily="34" charset="0"/>
                <a:ea typeface="+mn-ea"/>
                <a:cs typeface="Arial" panose="020B0604020202020204" pitchFamily="34" charset="0"/>
              </a:rPr>
              <a:t>The Kenora Sexual Assault Centre (KSAC) provides twenty-four hour (24) crisis intervention, emergency transportation, personal support, advocacy, practical assistance and safety planning (e.g. meals, transportation and emergency accommodation) to female victims/survivors of sexual assault in the Kenora District.</a:t>
            </a:r>
          </a:p>
          <a:p>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kern="1200">
                <a:solidFill>
                  <a:schemeClr val="tx1"/>
                </a:solidFill>
                <a:effectLst/>
                <a:latin typeface="Arial" panose="020B0604020202020204" pitchFamily="34" charset="0"/>
                <a:ea typeface="+mn-ea"/>
                <a:cs typeface="Arial" panose="020B0604020202020204" pitchFamily="34" charset="0"/>
              </a:rPr>
              <a:t>KSAC operates a 24 hour local, and toll-free, crisis and support line. KSAC provides counselling, advocacy, support and information to female victims/survivors at the hospital and during police/court proceedings. KSAC also provides follow-up care, such as one-to-one and group counselling as well as referrals and accompaniment to related community services (e.g. housing, social assistance, child and family services) for female survivors of sexual assault in the Treaty #3 area.</a:t>
            </a:r>
          </a:p>
          <a:p>
            <a:endParaRPr lang="en-CA" sz="1200" kern="1200">
              <a:solidFill>
                <a:schemeClr val="tx1"/>
              </a:solidFill>
              <a:effectLst/>
              <a:latin typeface="Arial" panose="020B0604020202020204" pitchFamily="34" charset="0"/>
              <a:ea typeface="+mn-ea"/>
              <a:cs typeface="Arial" panose="020B0604020202020204" pitchFamily="34" charset="0"/>
            </a:endParaRPr>
          </a:p>
          <a:p>
            <a:r>
              <a:rPr lang="en-CA" sz="1200" kern="1200">
                <a:solidFill>
                  <a:schemeClr val="tx1"/>
                </a:solidFill>
                <a:effectLst/>
                <a:latin typeface="Arial" panose="020B0604020202020204" pitchFamily="34" charset="0"/>
                <a:ea typeface="+mn-ea"/>
                <a:cs typeface="Arial" panose="020B0604020202020204" pitchFamily="34" charset="0"/>
              </a:rPr>
              <a:t>In essence, KSAC provides both short and long term support and services to female victims/survivors of sexual violence, depending on their individual needs. KSAC offers ongoing support in all aspects of the healing and empowerment process. This includes the support services offered via KSAC’s 24 hour crisis line.</a:t>
            </a:r>
          </a:p>
          <a:p>
            <a:endParaRPr lang="en-CA" sz="12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10</a:t>
            </a:fld>
            <a:endParaRPr lang="en-US"/>
          </a:p>
        </p:txBody>
      </p:sp>
    </p:spTree>
    <p:extLst>
      <p:ext uri="{BB962C8B-B14F-4D97-AF65-F5344CB8AC3E}">
        <p14:creationId xmlns:p14="http://schemas.microsoft.com/office/powerpoint/2010/main" val="235271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A22-BFEF-9D61-A8D0-7D16679B3D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36BC02-43C2-9C21-6F87-1D390EDC1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EE36B-AD53-B523-175D-ACCC8BEF2165}"/>
              </a:ext>
            </a:extLst>
          </p:cNvPr>
          <p:cNvSpPr>
            <a:spLocks noGrp="1"/>
          </p:cNvSpPr>
          <p:nvPr>
            <p:ph type="dt" sz="half" idx="10"/>
          </p:nvPr>
        </p:nvSpPr>
        <p:spPr>
          <a:xfrm>
            <a:off x="838200" y="6356350"/>
            <a:ext cx="2743200" cy="365125"/>
          </a:xfrm>
          <a:prstGeom prst="rect">
            <a:avLst/>
          </a:prstGeom>
        </p:spPr>
        <p:txBody>
          <a:bodyPr/>
          <a:lstStyle/>
          <a:p>
            <a:fld id="{150962AD-4AA3-A540-9CAA-3ACA494F76FF}" type="datetime1">
              <a:rPr lang="en-CA" smtClean="0"/>
              <a:t>2023-03-31</a:t>
            </a:fld>
            <a:endParaRPr lang="en-US"/>
          </a:p>
        </p:txBody>
      </p:sp>
      <p:sp>
        <p:nvSpPr>
          <p:cNvPr id="6" name="Slide Number Placeholder 5">
            <a:extLst>
              <a:ext uri="{FF2B5EF4-FFF2-40B4-BE49-F238E27FC236}">
                <a16:creationId xmlns:a16="http://schemas.microsoft.com/office/drawing/2014/main" id="{E0CF03B2-30AF-542F-BABD-64105ED905A6}"/>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91242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7AAA-5043-402B-3175-8F081A3FA3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2E2B73-0D08-D508-091F-5CFB5AD0D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80DF-A5A6-387C-8F1D-208D3F6486F1}"/>
              </a:ext>
            </a:extLst>
          </p:cNvPr>
          <p:cNvSpPr>
            <a:spLocks noGrp="1"/>
          </p:cNvSpPr>
          <p:nvPr>
            <p:ph type="dt" sz="half" idx="10"/>
          </p:nvPr>
        </p:nvSpPr>
        <p:spPr>
          <a:xfrm>
            <a:off x="838200" y="6356350"/>
            <a:ext cx="2743200" cy="365125"/>
          </a:xfrm>
          <a:prstGeom prst="rect">
            <a:avLst/>
          </a:prstGeom>
        </p:spPr>
        <p:txBody>
          <a:bodyPr/>
          <a:lstStyle/>
          <a:p>
            <a:fld id="{5E90F022-2BC2-B24B-B03B-8622D6AF088D}" type="datetime1">
              <a:rPr lang="en-CA" smtClean="0"/>
              <a:t>2023-03-31</a:t>
            </a:fld>
            <a:endParaRPr lang="en-US"/>
          </a:p>
        </p:txBody>
      </p:sp>
      <p:sp>
        <p:nvSpPr>
          <p:cNvPr id="5" name="Footer Placeholder 4">
            <a:extLst>
              <a:ext uri="{FF2B5EF4-FFF2-40B4-BE49-F238E27FC236}">
                <a16:creationId xmlns:a16="http://schemas.microsoft.com/office/drawing/2014/main" id="{52B22029-E624-1F07-ABD1-9867E6D25EFC}"/>
              </a:ext>
            </a:extLst>
          </p:cNvPr>
          <p:cNvSpPr>
            <a:spLocks noGrp="1"/>
          </p:cNvSpPr>
          <p:nvPr>
            <p:ph type="ftr" sz="quarter" idx="11"/>
          </p:nvPr>
        </p:nvSpPr>
        <p:spPr/>
        <p:txBody>
          <a:bodyPr/>
          <a:lstStyle/>
          <a:p>
            <a:r>
              <a:rPr lang="en-US"/>
              <a:t>Soins tenant compte des traumatisme – 23 août 2022</a:t>
            </a:r>
          </a:p>
        </p:txBody>
      </p:sp>
      <p:sp>
        <p:nvSpPr>
          <p:cNvPr id="6" name="Slide Number Placeholder 5">
            <a:extLst>
              <a:ext uri="{FF2B5EF4-FFF2-40B4-BE49-F238E27FC236}">
                <a16:creationId xmlns:a16="http://schemas.microsoft.com/office/drawing/2014/main" id="{76DF0254-00D3-561B-3F84-A61FE406A750}"/>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415809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313CA-93A4-DBB3-9BE9-6B08566774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B0DB62-12D0-40BC-539F-CC25B6FA07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0235D-0F3C-62BF-98A9-84FF1D98F9CD}"/>
              </a:ext>
            </a:extLst>
          </p:cNvPr>
          <p:cNvSpPr>
            <a:spLocks noGrp="1"/>
          </p:cNvSpPr>
          <p:nvPr>
            <p:ph type="dt" sz="half" idx="10"/>
          </p:nvPr>
        </p:nvSpPr>
        <p:spPr>
          <a:xfrm>
            <a:off x="838200" y="6356350"/>
            <a:ext cx="2743200" cy="365125"/>
          </a:xfrm>
          <a:prstGeom prst="rect">
            <a:avLst/>
          </a:prstGeom>
        </p:spPr>
        <p:txBody>
          <a:bodyPr/>
          <a:lstStyle/>
          <a:p>
            <a:fld id="{E3901903-FE31-234C-92D0-4E653FB0D153}" type="datetime1">
              <a:rPr lang="en-CA" smtClean="0"/>
              <a:t>2023-03-31</a:t>
            </a:fld>
            <a:endParaRPr lang="en-US"/>
          </a:p>
        </p:txBody>
      </p:sp>
      <p:sp>
        <p:nvSpPr>
          <p:cNvPr id="5" name="Footer Placeholder 4">
            <a:extLst>
              <a:ext uri="{FF2B5EF4-FFF2-40B4-BE49-F238E27FC236}">
                <a16:creationId xmlns:a16="http://schemas.microsoft.com/office/drawing/2014/main" id="{65A83B26-3453-D028-1B01-4AFFB2848E09}"/>
              </a:ext>
            </a:extLst>
          </p:cNvPr>
          <p:cNvSpPr>
            <a:spLocks noGrp="1"/>
          </p:cNvSpPr>
          <p:nvPr>
            <p:ph type="ftr" sz="quarter" idx="11"/>
          </p:nvPr>
        </p:nvSpPr>
        <p:spPr/>
        <p:txBody>
          <a:bodyPr/>
          <a:lstStyle/>
          <a:p>
            <a:r>
              <a:rPr lang="en-US"/>
              <a:t>Soins tenant compte des traumatisme – 23 août 2022</a:t>
            </a:r>
          </a:p>
        </p:txBody>
      </p:sp>
      <p:sp>
        <p:nvSpPr>
          <p:cNvPr id="6" name="Slide Number Placeholder 5">
            <a:extLst>
              <a:ext uri="{FF2B5EF4-FFF2-40B4-BE49-F238E27FC236}">
                <a16:creationId xmlns:a16="http://schemas.microsoft.com/office/drawing/2014/main" id="{24C0E6B1-212B-EF48-39BD-4FE532EE3D96}"/>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234248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960F-57D4-E0C1-BE75-D7E07D7AC2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E7B99-3B9A-8337-C630-BCE4BE248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88F10-0D27-B24B-0451-86E6FDFFC850}"/>
              </a:ext>
            </a:extLst>
          </p:cNvPr>
          <p:cNvSpPr>
            <a:spLocks noGrp="1"/>
          </p:cNvSpPr>
          <p:nvPr>
            <p:ph type="dt" sz="half" idx="10"/>
          </p:nvPr>
        </p:nvSpPr>
        <p:spPr>
          <a:xfrm>
            <a:off x="838200" y="6356350"/>
            <a:ext cx="2743200" cy="365125"/>
          </a:xfrm>
          <a:prstGeom prst="rect">
            <a:avLst/>
          </a:prstGeom>
        </p:spPr>
        <p:txBody>
          <a:bodyPr/>
          <a:lstStyle/>
          <a:p>
            <a:fld id="{61AC7280-D1A1-244E-A4B2-C9A82889DA4E}" type="datetime1">
              <a:rPr lang="en-CA" smtClean="0"/>
              <a:t>2023-03-31</a:t>
            </a:fld>
            <a:endParaRPr lang="en-US"/>
          </a:p>
        </p:txBody>
      </p:sp>
      <p:sp>
        <p:nvSpPr>
          <p:cNvPr id="5" name="Footer Placeholder 4">
            <a:extLst>
              <a:ext uri="{FF2B5EF4-FFF2-40B4-BE49-F238E27FC236}">
                <a16:creationId xmlns:a16="http://schemas.microsoft.com/office/drawing/2014/main" id="{0362B5E9-4646-2450-260F-DB2851BF3B89}"/>
              </a:ext>
            </a:extLst>
          </p:cNvPr>
          <p:cNvSpPr>
            <a:spLocks noGrp="1"/>
          </p:cNvSpPr>
          <p:nvPr>
            <p:ph type="ftr" sz="quarter" idx="11"/>
          </p:nvPr>
        </p:nvSpPr>
        <p:spPr/>
        <p:txBody>
          <a:bodyPr/>
          <a:lstStyle/>
          <a:p>
            <a:r>
              <a:rPr lang="en-US"/>
              <a:t>Soins tenant compte des traumatisme – 23 août 2022</a:t>
            </a:r>
          </a:p>
        </p:txBody>
      </p:sp>
      <p:sp>
        <p:nvSpPr>
          <p:cNvPr id="6" name="Slide Number Placeholder 5">
            <a:extLst>
              <a:ext uri="{FF2B5EF4-FFF2-40B4-BE49-F238E27FC236}">
                <a16:creationId xmlns:a16="http://schemas.microsoft.com/office/drawing/2014/main" id="{4AD01D17-77BD-09A6-6575-FA92C1A1FC57}"/>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84023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60EC-E8A2-F440-647B-3E0247C98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2EA55-FC29-C85F-8303-00DE61A39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966856-6069-60B2-031D-E466213D9836}"/>
              </a:ext>
            </a:extLst>
          </p:cNvPr>
          <p:cNvSpPr>
            <a:spLocks noGrp="1"/>
          </p:cNvSpPr>
          <p:nvPr>
            <p:ph type="dt" sz="half" idx="10"/>
          </p:nvPr>
        </p:nvSpPr>
        <p:spPr>
          <a:xfrm>
            <a:off x="838200" y="6356350"/>
            <a:ext cx="2743200" cy="365125"/>
          </a:xfrm>
          <a:prstGeom prst="rect">
            <a:avLst/>
          </a:prstGeom>
        </p:spPr>
        <p:txBody>
          <a:bodyPr/>
          <a:lstStyle/>
          <a:p>
            <a:fld id="{E25AF8B6-A3E6-5545-AD0D-A67BF5C3A45D}" type="datetime1">
              <a:rPr lang="en-CA" smtClean="0"/>
              <a:t>2023-03-31</a:t>
            </a:fld>
            <a:endParaRPr lang="en-US"/>
          </a:p>
        </p:txBody>
      </p:sp>
      <p:sp>
        <p:nvSpPr>
          <p:cNvPr id="5" name="Footer Placeholder 4">
            <a:extLst>
              <a:ext uri="{FF2B5EF4-FFF2-40B4-BE49-F238E27FC236}">
                <a16:creationId xmlns:a16="http://schemas.microsoft.com/office/drawing/2014/main" id="{51005051-FC32-B447-7005-9A856304285C}"/>
              </a:ext>
            </a:extLst>
          </p:cNvPr>
          <p:cNvSpPr>
            <a:spLocks noGrp="1"/>
          </p:cNvSpPr>
          <p:nvPr>
            <p:ph type="ftr" sz="quarter" idx="11"/>
          </p:nvPr>
        </p:nvSpPr>
        <p:spPr/>
        <p:txBody>
          <a:bodyPr/>
          <a:lstStyle/>
          <a:p>
            <a:r>
              <a:rPr lang="en-US"/>
              <a:t>Soins tenant compte des traumatisme – 23 août 2022</a:t>
            </a:r>
          </a:p>
        </p:txBody>
      </p:sp>
      <p:sp>
        <p:nvSpPr>
          <p:cNvPr id="6" name="Slide Number Placeholder 5">
            <a:extLst>
              <a:ext uri="{FF2B5EF4-FFF2-40B4-BE49-F238E27FC236}">
                <a16:creationId xmlns:a16="http://schemas.microsoft.com/office/drawing/2014/main" id="{6D5A4E09-BBA7-B078-CECD-84F92F274ABE}"/>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15243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F97B-AB51-B963-2AFC-E69A54ADE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11C5E-6106-2C0B-AA70-3118AE957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476358-39DD-1A00-3933-67E808FED2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EA1D1-0EF4-98B8-F072-6B2E2039B7F5}"/>
              </a:ext>
            </a:extLst>
          </p:cNvPr>
          <p:cNvSpPr>
            <a:spLocks noGrp="1"/>
          </p:cNvSpPr>
          <p:nvPr>
            <p:ph type="dt" sz="half" idx="10"/>
          </p:nvPr>
        </p:nvSpPr>
        <p:spPr>
          <a:xfrm>
            <a:off x="838200" y="6356350"/>
            <a:ext cx="2743200" cy="365125"/>
          </a:xfrm>
          <a:prstGeom prst="rect">
            <a:avLst/>
          </a:prstGeom>
        </p:spPr>
        <p:txBody>
          <a:bodyPr/>
          <a:lstStyle/>
          <a:p>
            <a:fld id="{EF9CB273-78A9-AB44-B1A7-21A4638C164E}" type="datetime1">
              <a:rPr lang="en-CA" smtClean="0"/>
              <a:t>2023-03-31</a:t>
            </a:fld>
            <a:endParaRPr lang="en-US"/>
          </a:p>
        </p:txBody>
      </p:sp>
      <p:sp>
        <p:nvSpPr>
          <p:cNvPr id="6" name="Footer Placeholder 5">
            <a:extLst>
              <a:ext uri="{FF2B5EF4-FFF2-40B4-BE49-F238E27FC236}">
                <a16:creationId xmlns:a16="http://schemas.microsoft.com/office/drawing/2014/main" id="{8FF39FB7-9979-14EC-BCF2-CA261903AEDF}"/>
              </a:ext>
            </a:extLst>
          </p:cNvPr>
          <p:cNvSpPr>
            <a:spLocks noGrp="1"/>
          </p:cNvSpPr>
          <p:nvPr>
            <p:ph type="ftr" sz="quarter" idx="11"/>
          </p:nvPr>
        </p:nvSpPr>
        <p:spPr/>
        <p:txBody>
          <a:bodyPr/>
          <a:lstStyle/>
          <a:p>
            <a:r>
              <a:rPr lang="en-US"/>
              <a:t>Soins tenant compte des traumatisme – 23 août 2022</a:t>
            </a:r>
          </a:p>
        </p:txBody>
      </p:sp>
      <p:sp>
        <p:nvSpPr>
          <p:cNvPr id="7" name="Slide Number Placeholder 6">
            <a:extLst>
              <a:ext uri="{FF2B5EF4-FFF2-40B4-BE49-F238E27FC236}">
                <a16:creationId xmlns:a16="http://schemas.microsoft.com/office/drawing/2014/main" id="{8961BF94-BE1E-361D-C262-088966664700}"/>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291181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2F1A-E172-67E4-BA7D-557E0E24E4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4EBEED-A450-07FE-7E53-8E1B27C975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0E8628-FE8C-A900-7992-90A5EA0A59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6495BE-B011-8281-E0CE-69682A351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A95911-3ED0-9E26-6913-548F113DE7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1F64C8-2B39-D6FC-851A-8C7F3D2B8623}"/>
              </a:ext>
            </a:extLst>
          </p:cNvPr>
          <p:cNvSpPr>
            <a:spLocks noGrp="1"/>
          </p:cNvSpPr>
          <p:nvPr>
            <p:ph type="dt" sz="half" idx="10"/>
          </p:nvPr>
        </p:nvSpPr>
        <p:spPr>
          <a:xfrm>
            <a:off x="838200" y="6356350"/>
            <a:ext cx="2743200" cy="365125"/>
          </a:xfrm>
          <a:prstGeom prst="rect">
            <a:avLst/>
          </a:prstGeom>
        </p:spPr>
        <p:txBody>
          <a:bodyPr/>
          <a:lstStyle/>
          <a:p>
            <a:fld id="{CA6ACDF2-4A5F-7F48-BFFD-BBD7DB085529}" type="datetime1">
              <a:rPr lang="en-CA" smtClean="0"/>
              <a:t>2023-03-31</a:t>
            </a:fld>
            <a:endParaRPr lang="en-US"/>
          </a:p>
        </p:txBody>
      </p:sp>
      <p:sp>
        <p:nvSpPr>
          <p:cNvPr id="8" name="Footer Placeholder 7">
            <a:extLst>
              <a:ext uri="{FF2B5EF4-FFF2-40B4-BE49-F238E27FC236}">
                <a16:creationId xmlns:a16="http://schemas.microsoft.com/office/drawing/2014/main" id="{A9637C1E-0662-181E-78F0-0D5684DE2C26}"/>
              </a:ext>
            </a:extLst>
          </p:cNvPr>
          <p:cNvSpPr>
            <a:spLocks noGrp="1"/>
          </p:cNvSpPr>
          <p:nvPr>
            <p:ph type="ftr" sz="quarter" idx="11"/>
          </p:nvPr>
        </p:nvSpPr>
        <p:spPr/>
        <p:txBody>
          <a:bodyPr/>
          <a:lstStyle/>
          <a:p>
            <a:r>
              <a:rPr lang="en-US"/>
              <a:t>Soins tenant compte des traumatisme – 23 août 2022</a:t>
            </a:r>
          </a:p>
        </p:txBody>
      </p:sp>
      <p:sp>
        <p:nvSpPr>
          <p:cNvPr id="9" name="Slide Number Placeholder 8">
            <a:extLst>
              <a:ext uri="{FF2B5EF4-FFF2-40B4-BE49-F238E27FC236}">
                <a16:creationId xmlns:a16="http://schemas.microsoft.com/office/drawing/2014/main" id="{4EC5F5DD-B739-F891-BF71-3C99D965F07E}"/>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71017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DD33-4043-4991-D1C2-58F469C333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046CD5-43CD-8C99-0F68-C0F6B939366B}"/>
              </a:ext>
            </a:extLst>
          </p:cNvPr>
          <p:cNvSpPr>
            <a:spLocks noGrp="1"/>
          </p:cNvSpPr>
          <p:nvPr>
            <p:ph type="dt" sz="half" idx="10"/>
          </p:nvPr>
        </p:nvSpPr>
        <p:spPr>
          <a:xfrm>
            <a:off x="838200" y="6356350"/>
            <a:ext cx="2743200" cy="365125"/>
          </a:xfrm>
          <a:prstGeom prst="rect">
            <a:avLst/>
          </a:prstGeom>
        </p:spPr>
        <p:txBody>
          <a:bodyPr/>
          <a:lstStyle/>
          <a:p>
            <a:fld id="{A09DD519-60F6-0742-92E2-06586A0844A5}" type="datetime1">
              <a:rPr lang="en-CA" smtClean="0"/>
              <a:t>2023-03-31</a:t>
            </a:fld>
            <a:endParaRPr lang="en-US"/>
          </a:p>
        </p:txBody>
      </p:sp>
      <p:sp>
        <p:nvSpPr>
          <p:cNvPr id="4" name="Footer Placeholder 3">
            <a:extLst>
              <a:ext uri="{FF2B5EF4-FFF2-40B4-BE49-F238E27FC236}">
                <a16:creationId xmlns:a16="http://schemas.microsoft.com/office/drawing/2014/main" id="{FC384303-27EC-A0C5-FC3D-A878297DFD8E}"/>
              </a:ext>
            </a:extLst>
          </p:cNvPr>
          <p:cNvSpPr>
            <a:spLocks noGrp="1"/>
          </p:cNvSpPr>
          <p:nvPr>
            <p:ph type="ftr" sz="quarter" idx="11"/>
          </p:nvPr>
        </p:nvSpPr>
        <p:spPr/>
        <p:txBody>
          <a:bodyPr/>
          <a:lstStyle/>
          <a:p>
            <a:r>
              <a:rPr lang="en-US"/>
              <a:t>Soins tenant compte des traumatisme – 23 août 2022</a:t>
            </a:r>
          </a:p>
        </p:txBody>
      </p:sp>
      <p:sp>
        <p:nvSpPr>
          <p:cNvPr id="5" name="Slide Number Placeholder 4">
            <a:extLst>
              <a:ext uri="{FF2B5EF4-FFF2-40B4-BE49-F238E27FC236}">
                <a16:creationId xmlns:a16="http://schemas.microsoft.com/office/drawing/2014/main" id="{0BABC2C2-1807-BCF1-98B7-5207B265B613}"/>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01907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8B4E88-6FF6-C6D8-1274-D94B99DCE5D9}"/>
              </a:ext>
            </a:extLst>
          </p:cNvPr>
          <p:cNvSpPr>
            <a:spLocks noGrp="1"/>
          </p:cNvSpPr>
          <p:nvPr>
            <p:ph type="dt" sz="half" idx="10"/>
          </p:nvPr>
        </p:nvSpPr>
        <p:spPr>
          <a:xfrm>
            <a:off x="838200" y="6356350"/>
            <a:ext cx="2743200" cy="365125"/>
          </a:xfrm>
          <a:prstGeom prst="rect">
            <a:avLst/>
          </a:prstGeom>
        </p:spPr>
        <p:txBody>
          <a:bodyPr/>
          <a:lstStyle/>
          <a:p>
            <a:fld id="{6F839F7C-9921-A248-AAD3-A43CEB2ED7C6}" type="datetime1">
              <a:rPr lang="en-CA" smtClean="0"/>
              <a:t>2023-03-31</a:t>
            </a:fld>
            <a:endParaRPr lang="en-US"/>
          </a:p>
        </p:txBody>
      </p:sp>
      <p:sp>
        <p:nvSpPr>
          <p:cNvPr id="3" name="Footer Placeholder 2">
            <a:extLst>
              <a:ext uri="{FF2B5EF4-FFF2-40B4-BE49-F238E27FC236}">
                <a16:creationId xmlns:a16="http://schemas.microsoft.com/office/drawing/2014/main" id="{EFEF83A8-074C-3604-EF7A-CF3DFD3A91E1}"/>
              </a:ext>
            </a:extLst>
          </p:cNvPr>
          <p:cNvSpPr>
            <a:spLocks noGrp="1"/>
          </p:cNvSpPr>
          <p:nvPr>
            <p:ph type="ftr" sz="quarter" idx="11"/>
          </p:nvPr>
        </p:nvSpPr>
        <p:spPr/>
        <p:txBody>
          <a:bodyPr/>
          <a:lstStyle/>
          <a:p>
            <a:r>
              <a:rPr lang="en-US"/>
              <a:t>Soins tenant compte des traumatisme – 23 août 2022</a:t>
            </a:r>
          </a:p>
        </p:txBody>
      </p:sp>
      <p:sp>
        <p:nvSpPr>
          <p:cNvPr id="4" name="Slide Number Placeholder 3">
            <a:extLst>
              <a:ext uri="{FF2B5EF4-FFF2-40B4-BE49-F238E27FC236}">
                <a16:creationId xmlns:a16="http://schemas.microsoft.com/office/drawing/2014/main" id="{5E29861A-AFE5-E3A2-0289-CAF2023F440D}"/>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29665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981D-09DF-3A11-15BC-487C1ED2C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5F889-47D6-0F0F-066E-855F3B741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B762FB-E0FC-731A-A823-F3474DBC8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71CF56-0460-0A23-DCAB-B6BEEC7A7983}"/>
              </a:ext>
            </a:extLst>
          </p:cNvPr>
          <p:cNvSpPr>
            <a:spLocks noGrp="1"/>
          </p:cNvSpPr>
          <p:nvPr>
            <p:ph type="dt" sz="half" idx="10"/>
          </p:nvPr>
        </p:nvSpPr>
        <p:spPr>
          <a:xfrm>
            <a:off x="838200" y="6356350"/>
            <a:ext cx="2743200" cy="365125"/>
          </a:xfrm>
          <a:prstGeom prst="rect">
            <a:avLst/>
          </a:prstGeom>
        </p:spPr>
        <p:txBody>
          <a:bodyPr/>
          <a:lstStyle/>
          <a:p>
            <a:fld id="{7D74B656-1D91-8F48-82E8-EF73E68053FC}" type="datetime1">
              <a:rPr lang="en-CA" smtClean="0"/>
              <a:t>2023-03-31</a:t>
            </a:fld>
            <a:endParaRPr lang="en-US"/>
          </a:p>
        </p:txBody>
      </p:sp>
      <p:sp>
        <p:nvSpPr>
          <p:cNvPr id="6" name="Footer Placeholder 5">
            <a:extLst>
              <a:ext uri="{FF2B5EF4-FFF2-40B4-BE49-F238E27FC236}">
                <a16:creationId xmlns:a16="http://schemas.microsoft.com/office/drawing/2014/main" id="{D911CCB0-D155-E9FA-B7F4-7336510E56D1}"/>
              </a:ext>
            </a:extLst>
          </p:cNvPr>
          <p:cNvSpPr>
            <a:spLocks noGrp="1"/>
          </p:cNvSpPr>
          <p:nvPr>
            <p:ph type="ftr" sz="quarter" idx="11"/>
          </p:nvPr>
        </p:nvSpPr>
        <p:spPr/>
        <p:txBody>
          <a:bodyPr/>
          <a:lstStyle/>
          <a:p>
            <a:r>
              <a:rPr lang="en-US"/>
              <a:t>Soins tenant compte des traumatisme – 23 août 2022</a:t>
            </a:r>
          </a:p>
        </p:txBody>
      </p:sp>
      <p:sp>
        <p:nvSpPr>
          <p:cNvPr id="7" name="Slide Number Placeholder 6">
            <a:extLst>
              <a:ext uri="{FF2B5EF4-FFF2-40B4-BE49-F238E27FC236}">
                <a16:creationId xmlns:a16="http://schemas.microsoft.com/office/drawing/2014/main" id="{1AD4C10B-A58F-3DFC-EB04-A9EB0FD2368D}"/>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66970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038B-03D8-D198-4CFF-BE9D6D2355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AAB0CD-499B-506F-BE6F-8EF66AFDD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4227D-1ED2-5453-6CB9-D94250236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CD7E9-E254-2F96-A640-44906723E449}"/>
              </a:ext>
            </a:extLst>
          </p:cNvPr>
          <p:cNvSpPr>
            <a:spLocks noGrp="1"/>
          </p:cNvSpPr>
          <p:nvPr>
            <p:ph type="dt" sz="half" idx="10"/>
          </p:nvPr>
        </p:nvSpPr>
        <p:spPr>
          <a:xfrm>
            <a:off x="838200" y="6356350"/>
            <a:ext cx="2743200" cy="365125"/>
          </a:xfrm>
          <a:prstGeom prst="rect">
            <a:avLst/>
          </a:prstGeom>
        </p:spPr>
        <p:txBody>
          <a:bodyPr/>
          <a:lstStyle/>
          <a:p>
            <a:fld id="{95B78AA4-77F7-D147-8B0B-D1B0ACE61D4A}" type="datetime1">
              <a:rPr lang="en-CA" smtClean="0"/>
              <a:t>2023-03-31</a:t>
            </a:fld>
            <a:endParaRPr lang="en-US"/>
          </a:p>
        </p:txBody>
      </p:sp>
      <p:sp>
        <p:nvSpPr>
          <p:cNvPr id="6" name="Footer Placeholder 5">
            <a:extLst>
              <a:ext uri="{FF2B5EF4-FFF2-40B4-BE49-F238E27FC236}">
                <a16:creationId xmlns:a16="http://schemas.microsoft.com/office/drawing/2014/main" id="{0E9DF2CD-2300-1438-6320-B65D800BF98A}"/>
              </a:ext>
            </a:extLst>
          </p:cNvPr>
          <p:cNvSpPr>
            <a:spLocks noGrp="1"/>
          </p:cNvSpPr>
          <p:nvPr>
            <p:ph type="ftr" sz="quarter" idx="11"/>
          </p:nvPr>
        </p:nvSpPr>
        <p:spPr/>
        <p:txBody>
          <a:bodyPr/>
          <a:lstStyle/>
          <a:p>
            <a:r>
              <a:rPr lang="en-US"/>
              <a:t>Soins tenant compte des traumatisme – 23 août 2022</a:t>
            </a:r>
          </a:p>
        </p:txBody>
      </p:sp>
      <p:sp>
        <p:nvSpPr>
          <p:cNvPr id="7" name="Slide Number Placeholder 6">
            <a:extLst>
              <a:ext uri="{FF2B5EF4-FFF2-40B4-BE49-F238E27FC236}">
                <a16:creationId xmlns:a16="http://schemas.microsoft.com/office/drawing/2014/main" id="{551EF278-3427-CEE4-A7C4-A695F3BFC5B1}"/>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93413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FFB8D0-0BDA-DFCF-0D7D-972C7EBFCE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3498F8-EE01-D393-6F52-9B334F30B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B0B8FDF-A671-785E-9FD1-C0923796A00E}"/>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Soins tenant compte des traumatisme – 23 août 2022</a:t>
            </a:r>
          </a:p>
        </p:txBody>
      </p:sp>
      <p:sp>
        <p:nvSpPr>
          <p:cNvPr id="6" name="Slide Number Placeholder 5">
            <a:extLst>
              <a:ext uri="{FF2B5EF4-FFF2-40B4-BE49-F238E27FC236}">
                <a16:creationId xmlns:a16="http://schemas.microsoft.com/office/drawing/2014/main" id="{E91C5923-A563-9334-001C-379DEB088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AAABFC4-8AE4-3740-BB22-9134106E6019}" type="slidenum">
              <a:rPr lang="en-US" smtClean="0"/>
              <a:pPr/>
              <a:t>‹#›</a:t>
            </a:fld>
            <a:endParaRPr lang="en-US"/>
          </a:p>
        </p:txBody>
      </p:sp>
    </p:spTree>
    <p:extLst>
      <p:ext uri="{BB962C8B-B14F-4D97-AF65-F5344CB8AC3E}">
        <p14:creationId xmlns:p14="http://schemas.microsoft.com/office/powerpoint/2010/main" val="1812127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55_264628EE.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129_DB9D3EA5.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college-ece.ca/wp-content/uploads/2022/06/SAPP_Racism_and_Bias_Reporting_to_Child_Welfare_EN-FINAL.pdf"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microsoft.com/office/2018/10/relationships/comments" Target="../comments/modernComment_15B_52B1987C.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microsoft.com/office/2018/10/relationships/comments" Target="../comments/modernComment_15E_8712C9E2.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2.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41A7C68-F828-EC48-5037-8E549B674F82}"/>
              </a:ext>
            </a:extLst>
          </p:cNvPr>
          <p:cNvSpPr/>
          <p:nvPr/>
        </p:nvSpPr>
        <p:spPr>
          <a:xfrm>
            <a:off x="-73891" y="3053285"/>
            <a:ext cx="12349018" cy="3883223"/>
          </a:xfrm>
          <a:prstGeom prst="rect">
            <a:avLst/>
          </a:prstGeom>
          <a:solidFill>
            <a:srgbClr val="87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CB5652D0-AD54-671D-C9DC-83E5442CE696}"/>
              </a:ext>
            </a:extLst>
          </p:cNvPr>
          <p:cNvSpPr txBox="1">
            <a:spLocks/>
          </p:cNvSpPr>
          <p:nvPr/>
        </p:nvSpPr>
        <p:spPr>
          <a:xfrm>
            <a:off x="969818" y="3839280"/>
            <a:ext cx="10132291" cy="2311231"/>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nSpc>
                <a:spcPct val="120000"/>
              </a:lnSpc>
              <a:spcBef>
                <a:spcPts val="1200"/>
              </a:spcBef>
              <a:spcAft>
                <a:spcPts val="1200"/>
              </a:spcAft>
            </a:pPr>
            <a:r>
              <a:rPr lang="en-US" sz="21600" dirty="0">
                <a:solidFill>
                  <a:schemeClr val="bg1"/>
                </a:solidFill>
              </a:rPr>
              <a:t>Trauma Informed Care Workshop – For Employers</a:t>
            </a:r>
          </a:p>
          <a:p>
            <a:pPr>
              <a:lnSpc>
                <a:spcPct val="120000"/>
              </a:lnSpc>
              <a:spcBef>
                <a:spcPts val="1200"/>
              </a:spcBef>
              <a:spcAft>
                <a:spcPts val="1200"/>
              </a:spcAft>
            </a:pPr>
            <a:r>
              <a:rPr lang="en-US" sz="20000" dirty="0">
                <a:solidFill>
                  <a:schemeClr val="bg1"/>
                </a:solidFill>
              </a:rPr>
              <a:t>Begins at 1:00 PM EST</a:t>
            </a:r>
          </a:p>
        </p:txBody>
      </p:sp>
      <p:pic>
        <p:nvPicPr>
          <p:cNvPr id="3" name="Picture 2" descr="Logo, company name&#10;&#10;Description automatically generated">
            <a:extLst>
              <a:ext uri="{FF2B5EF4-FFF2-40B4-BE49-F238E27FC236}">
                <a16:creationId xmlns:a16="http://schemas.microsoft.com/office/drawing/2014/main" id="{26C7695F-40D4-AE55-8F58-83A4E086E4F1}"/>
              </a:ext>
            </a:extLst>
          </p:cNvPr>
          <p:cNvPicPr>
            <a:picLocks noChangeAspect="1"/>
          </p:cNvPicPr>
          <p:nvPr/>
        </p:nvPicPr>
        <p:blipFill>
          <a:blip r:embed="rId2"/>
          <a:stretch>
            <a:fillRect/>
          </a:stretch>
        </p:blipFill>
        <p:spPr>
          <a:xfrm>
            <a:off x="2001942" y="556337"/>
            <a:ext cx="4130840" cy="198598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7D0EBF1-05C6-DADC-AE54-7882D95AD7EB}"/>
              </a:ext>
            </a:extLst>
          </p:cNvPr>
          <p:cNvPicPr>
            <a:picLocks noChangeAspect="1"/>
          </p:cNvPicPr>
          <p:nvPr/>
        </p:nvPicPr>
        <p:blipFill>
          <a:blip r:embed="rId3"/>
          <a:stretch>
            <a:fillRect/>
          </a:stretch>
        </p:blipFill>
        <p:spPr>
          <a:xfrm>
            <a:off x="6537064" y="902071"/>
            <a:ext cx="2970305" cy="1254351"/>
          </a:xfrm>
          <a:prstGeom prst="rect">
            <a:avLst/>
          </a:prstGeom>
        </p:spPr>
      </p:pic>
    </p:spTree>
    <p:extLst>
      <p:ext uri="{BB962C8B-B14F-4D97-AF65-F5344CB8AC3E}">
        <p14:creationId xmlns:p14="http://schemas.microsoft.com/office/powerpoint/2010/main" val="46054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E28DBCAB-2BDD-3694-D076-EBB2CD4A13F6}"/>
              </a:ext>
            </a:extLst>
          </p:cNvPr>
          <p:cNvSpPr>
            <a:spLocks noGrp="1"/>
          </p:cNvSpPr>
          <p:nvPr>
            <p:ph sz="half" idx="1"/>
          </p:nvPr>
        </p:nvSpPr>
        <p:spPr/>
        <p:txBody>
          <a:bodyPr>
            <a:normAutofit lnSpcReduction="10000"/>
          </a:bodyPr>
          <a:lstStyle/>
          <a:p>
            <a:pPr marL="0" indent="0" algn="ctr">
              <a:buNone/>
            </a:pPr>
            <a:r>
              <a:rPr lang="en-CA">
                <a:solidFill>
                  <a:srgbClr val="87398B"/>
                </a:solidFill>
              </a:rPr>
              <a:t>Ontario Coalition of Rape Crisis Centres (OCRCC)</a:t>
            </a:r>
          </a:p>
          <a:p>
            <a:r>
              <a:rPr lang="en-CA" sz="2200"/>
              <a:t>network representing over 30 English-speaking sexual assault centres across Ontario</a:t>
            </a:r>
          </a:p>
          <a:p>
            <a:r>
              <a:rPr lang="en-CA" sz="2200" kern="1200">
                <a:solidFill>
                  <a:schemeClr val="tx1"/>
                </a:solidFill>
                <a:effectLst/>
                <a:latin typeface="Arial" panose="020B0604020202020204" pitchFamily="34" charset="0"/>
                <a:ea typeface="+mn-ea"/>
                <a:cs typeface="Arial" panose="020B0604020202020204" pitchFamily="34" charset="0"/>
              </a:rPr>
              <a:t>advocates for the needs of survivors of sexual violence across the province</a:t>
            </a:r>
          </a:p>
          <a:p>
            <a:r>
              <a:rPr lang="en-CA" sz="2200" kern="1200">
                <a:solidFill>
                  <a:schemeClr val="tx1"/>
                </a:solidFill>
                <a:effectLst/>
                <a:latin typeface="Arial" panose="020B0604020202020204" pitchFamily="34" charset="0"/>
                <a:ea typeface="+mn-ea"/>
                <a:cs typeface="Arial" panose="020B0604020202020204" pitchFamily="34" charset="0"/>
              </a:rPr>
              <a:t>partner with allies to share information about sexual violence and its root causes</a:t>
            </a:r>
            <a:endParaRPr lang="en-CA" sz="2200"/>
          </a:p>
        </p:txBody>
      </p:sp>
      <p:sp>
        <p:nvSpPr>
          <p:cNvPr id="7" name="Content Placeholder 6">
            <a:extLst>
              <a:ext uri="{FF2B5EF4-FFF2-40B4-BE49-F238E27FC236}">
                <a16:creationId xmlns:a16="http://schemas.microsoft.com/office/drawing/2014/main" id="{1AF42AAD-E003-6C9A-DFCE-6AB9F3FC1079}"/>
              </a:ext>
            </a:extLst>
          </p:cNvPr>
          <p:cNvSpPr>
            <a:spLocks noGrp="1"/>
          </p:cNvSpPr>
          <p:nvPr>
            <p:ph sz="half" idx="2"/>
          </p:nvPr>
        </p:nvSpPr>
        <p:spPr/>
        <p:txBody>
          <a:bodyPr>
            <a:normAutofit lnSpcReduction="10000"/>
          </a:bodyPr>
          <a:lstStyle/>
          <a:p>
            <a:pPr marL="0" indent="0" algn="ctr">
              <a:buNone/>
            </a:pPr>
            <a:r>
              <a:rPr lang="en-CA" sz="2800" dirty="0">
                <a:solidFill>
                  <a:srgbClr val="F39C40"/>
                </a:solidFill>
              </a:rPr>
              <a:t>Niagara Sexual Assault Centre (NSAC)</a:t>
            </a:r>
          </a:p>
          <a:p>
            <a:r>
              <a:rPr lang="en-US" sz="2200" b="0" i="0" u="none" strike="noStrike" dirty="0">
                <a:solidFill>
                  <a:srgbClr val="222222"/>
                </a:solidFill>
                <a:effectLst/>
              </a:rPr>
              <a:t>responds to the needs of survivors of sexual violence and through public education increases understanding and awareness</a:t>
            </a:r>
          </a:p>
          <a:p>
            <a:r>
              <a:rPr lang="en-US" sz="2200" b="0" i="0" u="none" strike="noStrike" dirty="0">
                <a:solidFill>
                  <a:srgbClr val="222222"/>
                </a:solidFill>
                <a:effectLst/>
              </a:rPr>
              <a:t>provides a variety of counselling, support and emergency services to survivors and their families</a:t>
            </a:r>
          </a:p>
          <a:p>
            <a:r>
              <a:rPr lang="en-US" sz="2200" b="0" i="0" u="none" strike="noStrike" dirty="0">
                <a:solidFill>
                  <a:srgbClr val="222222"/>
                </a:solidFill>
                <a:effectLst/>
              </a:rPr>
              <a:t>uses a feminist, empowerment approach and holds the universal truth that all clients are treated with respect and dignity.</a:t>
            </a:r>
            <a:endParaRPr lang="en-CA" sz="2400" kern="1200" dirty="0">
              <a:solidFill>
                <a:schemeClr val="tx1"/>
              </a:solidFill>
              <a:effectLst/>
              <a:latin typeface="Arial" panose="020B0604020202020204" pitchFamily="34" charset="0"/>
              <a:ea typeface="+mn-ea"/>
              <a:cs typeface="Arial" panose="020B0604020202020204" pitchFamily="34" charset="0"/>
            </a:endParaRPr>
          </a:p>
          <a:p>
            <a:endParaRPr lang="en-CA" dirty="0"/>
          </a:p>
        </p:txBody>
      </p:sp>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10</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1BCFA675-3E38-64A9-B4C0-B652043EBAAA}"/>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9067AC8F-4C72-2047-D2D0-9842B1E8D432}"/>
              </a:ext>
            </a:extLst>
          </p:cNvPr>
          <p:cNvPicPr>
            <a:picLocks noChangeAspect="1"/>
          </p:cNvPicPr>
          <p:nvPr/>
        </p:nvPicPr>
        <p:blipFill>
          <a:blip r:embed="rId4"/>
          <a:stretch>
            <a:fillRect/>
          </a:stretch>
        </p:blipFill>
        <p:spPr>
          <a:xfrm>
            <a:off x="10178343" y="372968"/>
            <a:ext cx="1604197" cy="677448"/>
          </a:xfrm>
          <a:prstGeom prst="rect">
            <a:avLst/>
          </a:prstGeom>
        </p:spPr>
      </p:pic>
    </p:spTree>
    <p:extLst>
      <p:ext uri="{BB962C8B-B14F-4D97-AF65-F5344CB8AC3E}">
        <p14:creationId xmlns:p14="http://schemas.microsoft.com/office/powerpoint/2010/main" val="92897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41A7C68-F828-EC48-5037-8E549B674F82}"/>
              </a:ext>
            </a:extLst>
          </p:cNvPr>
          <p:cNvSpPr/>
          <p:nvPr/>
        </p:nvSpPr>
        <p:spPr>
          <a:xfrm>
            <a:off x="-73891" y="3053285"/>
            <a:ext cx="12349018" cy="3883223"/>
          </a:xfrm>
          <a:prstGeom prst="rect">
            <a:avLst/>
          </a:prstGeom>
          <a:solidFill>
            <a:srgbClr val="87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CB5652D0-AD54-671D-C9DC-83E5442CE696}"/>
              </a:ext>
            </a:extLst>
          </p:cNvPr>
          <p:cNvSpPr txBox="1">
            <a:spLocks/>
          </p:cNvSpPr>
          <p:nvPr/>
        </p:nvSpPr>
        <p:spPr>
          <a:xfrm>
            <a:off x="969818" y="3839280"/>
            <a:ext cx="10132291" cy="231123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nSpc>
                <a:spcPct val="120000"/>
              </a:lnSpc>
              <a:spcBef>
                <a:spcPts val="1200"/>
              </a:spcBef>
              <a:spcAft>
                <a:spcPts val="1200"/>
              </a:spcAft>
            </a:pPr>
            <a:r>
              <a:rPr lang="en-US" sz="7200">
                <a:solidFill>
                  <a:schemeClr val="bg1"/>
                </a:solidFill>
              </a:rPr>
              <a:t>Defining Sexual Violence &amp; Consent</a:t>
            </a:r>
          </a:p>
        </p:txBody>
      </p:sp>
      <p:pic>
        <p:nvPicPr>
          <p:cNvPr id="3" name="Picture 2" descr="Logo, company name&#10;&#10;Description automatically generated">
            <a:extLst>
              <a:ext uri="{FF2B5EF4-FFF2-40B4-BE49-F238E27FC236}">
                <a16:creationId xmlns:a16="http://schemas.microsoft.com/office/drawing/2014/main" id="{26C7695F-40D4-AE55-8F58-83A4E086E4F1}"/>
              </a:ext>
            </a:extLst>
          </p:cNvPr>
          <p:cNvPicPr>
            <a:picLocks noChangeAspect="1"/>
          </p:cNvPicPr>
          <p:nvPr/>
        </p:nvPicPr>
        <p:blipFill>
          <a:blip r:embed="rId2"/>
          <a:stretch>
            <a:fillRect/>
          </a:stretch>
        </p:blipFill>
        <p:spPr>
          <a:xfrm>
            <a:off x="2001942" y="556337"/>
            <a:ext cx="4130840" cy="198598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7D0EBF1-05C6-DADC-AE54-7882D95AD7EB}"/>
              </a:ext>
            </a:extLst>
          </p:cNvPr>
          <p:cNvPicPr>
            <a:picLocks noChangeAspect="1"/>
          </p:cNvPicPr>
          <p:nvPr/>
        </p:nvPicPr>
        <p:blipFill>
          <a:blip r:embed="rId3"/>
          <a:stretch>
            <a:fillRect/>
          </a:stretch>
        </p:blipFill>
        <p:spPr>
          <a:xfrm>
            <a:off x="6537064" y="902071"/>
            <a:ext cx="2970305" cy="1254351"/>
          </a:xfrm>
          <a:prstGeom prst="rect">
            <a:avLst/>
          </a:prstGeom>
        </p:spPr>
      </p:pic>
    </p:spTree>
    <p:extLst>
      <p:ext uri="{BB962C8B-B14F-4D97-AF65-F5344CB8AC3E}">
        <p14:creationId xmlns:p14="http://schemas.microsoft.com/office/powerpoint/2010/main" val="244471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1BCFA675-3E38-64A9-B4C0-B652043EBAAA}"/>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9067AC8F-4C72-2047-D2D0-9842B1E8D432}"/>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11" name="Title 1">
            <a:extLst>
              <a:ext uri="{FF2B5EF4-FFF2-40B4-BE49-F238E27FC236}">
                <a16:creationId xmlns:a16="http://schemas.microsoft.com/office/drawing/2014/main" id="{63FC72E8-B135-262E-5F03-60362B536775}"/>
              </a:ext>
            </a:extLst>
          </p:cNvPr>
          <p:cNvSpPr>
            <a:spLocks noGrp="1"/>
          </p:cNvSpPr>
          <p:nvPr>
            <p:ph type="title"/>
          </p:nvPr>
        </p:nvSpPr>
        <p:spPr>
          <a:xfrm>
            <a:off x="8683186" y="3787039"/>
            <a:ext cx="2990314" cy="686788"/>
          </a:xfrm>
        </p:spPr>
        <p:txBody>
          <a:bodyPr anchor="t">
            <a:normAutofit fontScale="90000"/>
          </a:bodyPr>
          <a:lstStyle/>
          <a:p>
            <a:r>
              <a:rPr lang="en-CA"/>
              <a:t>Defining sexual violence</a:t>
            </a:r>
            <a:endParaRPr lang="en-US"/>
          </a:p>
        </p:txBody>
      </p:sp>
      <p:sp>
        <p:nvSpPr>
          <p:cNvPr id="2" name="Slide Number Placeholder 2">
            <a:extLst>
              <a:ext uri="{FF2B5EF4-FFF2-40B4-BE49-F238E27FC236}">
                <a16:creationId xmlns:a16="http://schemas.microsoft.com/office/drawing/2014/main" id="{650190A1-29E7-DC50-4928-DD47DD37BB86}"/>
              </a:ext>
            </a:extLst>
          </p:cNvPr>
          <p:cNvSpPr txBox="1">
            <a:spLocks/>
          </p:cNvSpPr>
          <p:nvPr/>
        </p:nvSpPr>
        <p:spPr>
          <a:xfrm>
            <a:off x="548959"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12</a:t>
            </a:fld>
            <a:endParaRPr lang="en-US" sz="1600" b="1">
              <a:solidFill>
                <a:schemeClr val="bg1"/>
              </a:solidFill>
            </a:endParaRPr>
          </a:p>
        </p:txBody>
      </p:sp>
      <p:pic>
        <p:nvPicPr>
          <p:cNvPr id="6" name="Picture 5" descr="Diagram&#10;&#10;Description automatically generated">
            <a:extLst>
              <a:ext uri="{FF2B5EF4-FFF2-40B4-BE49-F238E27FC236}">
                <a16:creationId xmlns:a16="http://schemas.microsoft.com/office/drawing/2014/main" id="{ABAD8C58-12F3-1F64-2A96-98D0B2E791D2}"/>
              </a:ext>
            </a:extLst>
          </p:cNvPr>
          <p:cNvPicPr>
            <a:picLocks noChangeAspect="1"/>
          </p:cNvPicPr>
          <p:nvPr/>
        </p:nvPicPr>
        <p:blipFill>
          <a:blip r:embed="rId5"/>
          <a:stretch>
            <a:fillRect/>
          </a:stretch>
        </p:blipFill>
        <p:spPr>
          <a:xfrm>
            <a:off x="1791092" y="1269402"/>
            <a:ext cx="5872899" cy="4923239"/>
          </a:xfrm>
          <a:prstGeom prst="rect">
            <a:avLst/>
          </a:prstGeom>
        </p:spPr>
      </p:pic>
    </p:spTree>
    <p:extLst>
      <p:ext uri="{BB962C8B-B14F-4D97-AF65-F5344CB8AC3E}">
        <p14:creationId xmlns:p14="http://schemas.microsoft.com/office/powerpoint/2010/main" val="84231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1BCFA675-3E38-64A9-B4C0-B652043EBAAA}"/>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9067AC8F-4C72-2047-D2D0-9842B1E8D432}"/>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6" name="Title 1">
            <a:extLst>
              <a:ext uri="{FF2B5EF4-FFF2-40B4-BE49-F238E27FC236}">
                <a16:creationId xmlns:a16="http://schemas.microsoft.com/office/drawing/2014/main" id="{02D438E1-C07A-74EE-13DD-94409D18F623}"/>
              </a:ext>
            </a:extLst>
          </p:cNvPr>
          <p:cNvSpPr>
            <a:spLocks noGrp="1"/>
          </p:cNvSpPr>
          <p:nvPr>
            <p:ph type="title"/>
          </p:nvPr>
        </p:nvSpPr>
        <p:spPr>
          <a:xfrm>
            <a:off x="1714208" y="1026951"/>
            <a:ext cx="6049494" cy="686788"/>
          </a:xfrm>
        </p:spPr>
        <p:txBody>
          <a:bodyPr anchor="t">
            <a:normAutofit fontScale="90000"/>
          </a:bodyPr>
          <a:lstStyle/>
          <a:p>
            <a:r>
              <a:rPr lang="en-CA"/>
              <a:t>Stats on sexual violence</a:t>
            </a:r>
            <a:endParaRPr lang="en-US"/>
          </a:p>
        </p:txBody>
      </p:sp>
      <p:sp>
        <p:nvSpPr>
          <p:cNvPr id="12" name="Slide Number Placeholder 2">
            <a:extLst>
              <a:ext uri="{FF2B5EF4-FFF2-40B4-BE49-F238E27FC236}">
                <a16:creationId xmlns:a16="http://schemas.microsoft.com/office/drawing/2014/main" id="{66EC6FDE-65B4-C63E-38FD-D660857A31E0}"/>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13</a:t>
            </a:fld>
            <a:endParaRPr lang="en-US" sz="1600" b="1">
              <a:solidFill>
                <a:schemeClr val="bg1"/>
              </a:solidFill>
            </a:endParaRPr>
          </a:p>
        </p:txBody>
      </p:sp>
      <p:sp>
        <p:nvSpPr>
          <p:cNvPr id="7" name="TextBox 6">
            <a:extLst>
              <a:ext uri="{FF2B5EF4-FFF2-40B4-BE49-F238E27FC236}">
                <a16:creationId xmlns:a16="http://schemas.microsoft.com/office/drawing/2014/main" id="{FF3A04CE-E54A-4694-E30C-5595EA20483F}"/>
              </a:ext>
            </a:extLst>
          </p:cNvPr>
          <p:cNvSpPr txBox="1"/>
          <p:nvPr/>
        </p:nvSpPr>
        <p:spPr>
          <a:xfrm>
            <a:off x="650449" y="2121033"/>
            <a:ext cx="5373279" cy="2585323"/>
          </a:xfrm>
          <a:prstGeom prst="rect">
            <a:avLst/>
          </a:prstGeom>
          <a:noFill/>
        </p:spPr>
        <p:txBody>
          <a:bodyPr wrap="square" rtlCol="0">
            <a:spAutoFit/>
          </a:bodyPr>
          <a:lstStyle/>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 There </a:t>
            </a:r>
            <a:r>
              <a:rPr lang="en-US" b="0" i="0" strike="noStrike">
                <a:solidFill>
                  <a:srgbClr val="000000"/>
                </a:solidFill>
                <a:effectLst/>
                <a:latin typeface="Arial" panose="020B0604020202020204" pitchFamily="34" charset="0"/>
                <a:cs typeface="Arial" panose="020B0604020202020204" pitchFamily="34" charset="0"/>
              </a:rPr>
              <a:t>are</a:t>
            </a:r>
            <a:r>
              <a:rPr lang="en-US">
                <a:solidFill>
                  <a:srgbClr val="1155CC"/>
                </a:solidFill>
                <a:latin typeface="Arial" panose="020B0604020202020204" pitchFamily="34" charset="0"/>
                <a:cs typeface="Arial" panose="020B0604020202020204" pitchFamily="34" charset="0"/>
              </a:rPr>
              <a:t> </a:t>
            </a:r>
            <a:r>
              <a:rPr lang="en-US" b="0" i="0" strike="noStrike">
                <a:solidFill>
                  <a:srgbClr val="000000"/>
                </a:solidFill>
                <a:effectLst/>
                <a:latin typeface="Arial" panose="020B0604020202020204" pitchFamily="34" charset="0"/>
                <a:cs typeface="Arial" panose="020B0604020202020204" pitchFamily="34" charset="0"/>
              </a:rPr>
              <a:t>636,000</a:t>
            </a:r>
            <a:r>
              <a:rPr lang="en-US" b="0" i="0" u="none" strike="noStrike">
                <a:solidFill>
                  <a:srgbClr val="000000"/>
                </a:solidFill>
                <a:effectLst/>
                <a:latin typeface="Arial" panose="020B0604020202020204" pitchFamily="34" charset="0"/>
                <a:cs typeface="Arial" panose="020B0604020202020204" pitchFamily="34" charset="0"/>
              </a:rPr>
              <a:t> sexual assaults self-reported every year in Canada.</a:t>
            </a:r>
          </a:p>
          <a:p>
            <a:pPr rtl="0" fontAlgn="base">
              <a:spcBef>
                <a:spcPts val="0"/>
              </a:spcBef>
              <a:spcAft>
                <a:spcPts val="0"/>
              </a:spcAft>
              <a:buFont typeface="Arial" panose="020B0604020202020204" pitchFamily="34" charset="0"/>
              <a:buChar char="•"/>
            </a:pPr>
            <a:endParaRPr lang="en-US" b="0" i="0" u="none" strike="noStrike">
              <a:solidFill>
                <a:srgbClr val="000000"/>
              </a:solidFill>
              <a:effectLst/>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 Being under 12 years old heightens vulnerability to being targeted for sexual offences </a:t>
            </a:r>
          </a:p>
          <a:p>
            <a:pPr rtl="0" fontAlgn="base">
              <a:spcBef>
                <a:spcPts val="0"/>
              </a:spcBef>
              <a:spcAft>
                <a:spcPts val="0"/>
              </a:spcAft>
              <a:buFont typeface="Arial" panose="020B0604020202020204" pitchFamily="34" charset="0"/>
              <a:buChar char="•"/>
            </a:pPr>
            <a:endParaRPr lang="en-US" b="0" i="0" u="none" strike="noStrike">
              <a:solidFill>
                <a:srgbClr val="000000"/>
              </a:solidFill>
              <a:effectLst/>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 Young women between the ages of 15 and 25 years, in Canada, are the age group most likely to experience sexual or relationship violence</a:t>
            </a:r>
          </a:p>
        </p:txBody>
      </p:sp>
      <p:sp>
        <p:nvSpPr>
          <p:cNvPr id="11" name="TextBox 10">
            <a:extLst>
              <a:ext uri="{FF2B5EF4-FFF2-40B4-BE49-F238E27FC236}">
                <a16:creationId xmlns:a16="http://schemas.microsoft.com/office/drawing/2014/main" id="{D4346539-0441-9151-9388-140B6DA13A62}"/>
              </a:ext>
            </a:extLst>
          </p:cNvPr>
          <p:cNvSpPr txBox="1"/>
          <p:nvPr/>
        </p:nvSpPr>
        <p:spPr>
          <a:xfrm>
            <a:off x="6093863" y="1713739"/>
            <a:ext cx="5741107" cy="4247317"/>
          </a:xfrm>
          <a:prstGeom prst="rect">
            <a:avLst/>
          </a:prstGeom>
          <a:noFill/>
        </p:spPr>
        <p:txBody>
          <a:bodyPr wrap="square" rtlCol="0">
            <a:spAutoFit/>
          </a:bodyPr>
          <a:lstStyle/>
          <a:p>
            <a:pPr rtl="0" fontAlgn="base">
              <a:spcBef>
                <a:spcPts val="0"/>
              </a:spcBef>
              <a:spcAft>
                <a:spcPts val="0"/>
              </a:spcAft>
            </a:pPr>
            <a:endParaRPr lang="en-US" b="0" i="0" u="none" strike="noStrike">
              <a:solidFill>
                <a:srgbClr val="000000"/>
              </a:solidFill>
              <a:effectLst/>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 Young women from excluded groups are more vulnerable to being targeted for sexual harassment and sexual assault. This includes women of </a:t>
            </a:r>
            <a:r>
              <a:rPr lang="en-US" b="0" i="0" u="none" strike="noStrike" err="1">
                <a:solidFill>
                  <a:srgbClr val="000000"/>
                </a:solidFill>
                <a:effectLst/>
                <a:latin typeface="Arial" panose="020B0604020202020204" pitchFamily="34" charset="0"/>
                <a:cs typeface="Arial" panose="020B0604020202020204" pitchFamily="34" charset="0"/>
              </a:rPr>
              <a:t>colour</a:t>
            </a:r>
            <a:r>
              <a:rPr lang="en-US" b="0" i="0" u="none" strike="noStrike">
                <a:solidFill>
                  <a:srgbClr val="000000"/>
                </a:solidFill>
                <a:effectLst/>
                <a:latin typeface="Arial" panose="020B0604020202020204" pitchFamily="34" charset="0"/>
                <a:cs typeface="Arial" panose="020B0604020202020204" pitchFamily="34" charset="0"/>
              </a:rPr>
              <a:t>, disabled women, intersex, queer, trans, and Two Spirit folks, and women experiencing multiple intersections of identity. </a:t>
            </a:r>
          </a:p>
          <a:p>
            <a:pPr rtl="0" fontAlgn="base">
              <a:spcBef>
                <a:spcPts val="0"/>
              </a:spcBef>
              <a:spcAft>
                <a:spcPts val="0"/>
              </a:spcAft>
              <a:buFont typeface="Arial" panose="020B0604020202020204" pitchFamily="34" charset="0"/>
              <a:buChar char="•"/>
            </a:pPr>
            <a:endParaRPr lang="en-US" b="0" i="0" u="none" strike="noStrike">
              <a:solidFill>
                <a:srgbClr val="000000"/>
              </a:solidFill>
              <a:effectLst/>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 In children and youth, 1 in 7 girls reported that another student has sexually assaulted them.</a:t>
            </a:r>
          </a:p>
          <a:p>
            <a:pPr rtl="0" fontAlgn="base">
              <a:spcBef>
                <a:spcPts val="0"/>
              </a:spcBef>
              <a:spcAft>
                <a:spcPts val="0"/>
              </a:spcAft>
              <a:buFont typeface="Arial" panose="020B0604020202020204" pitchFamily="34" charset="0"/>
              <a:buChar char="•"/>
            </a:pPr>
            <a:endParaRPr lang="en-US" b="0" i="0" u="none" strike="noStrike">
              <a:solidFill>
                <a:srgbClr val="000000"/>
              </a:solidFill>
              <a:effectLst/>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 15% of girls and 9% of boys between the ages of 14 to 21 identified that they have had a sexual act forced upon them by a peer.</a:t>
            </a:r>
          </a:p>
          <a:p>
            <a:endParaRPr lang="en-CA"/>
          </a:p>
        </p:txBody>
      </p:sp>
    </p:spTree>
    <p:extLst>
      <p:ext uri="{BB962C8B-B14F-4D97-AF65-F5344CB8AC3E}">
        <p14:creationId xmlns:p14="http://schemas.microsoft.com/office/powerpoint/2010/main" val="4161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fr-CA"/>
              <a:t>Consent </a:t>
            </a:r>
            <a:r>
              <a:rPr lang="fr-CA" b="1">
                <a:solidFill>
                  <a:srgbClr val="87398B"/>
                </a:solidFill>
              </a:rPr>
              <a:t>FRIES</a:t>
            </a:r>
            <a:br>
              <a:rPr lang="en-US">
                <a:solidFill>
                  <a:srgbClr val="1F1F1F"/>
                </a:solidFill>
              </a:rPr>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pic>
        <p:nvPicPr>
          <p:cNvPr id="5" name="Picture 4" descr="Company name&#10;&#10;Description automatically generated with medium confidence">
            <a:extLst>
              <a:ext uri="{FF2B5EF4-FFF2-40B4-BE49-F238E27FC236}">
                <a16:creationId xmlns:a16="http://schemas.microsoft.com/office/drawing/2014/main" id="{9030EAF6-BF31-FA03-2391-72A12D6059DE}"/>
              </a:ext>
            </a:extLst>
          </p:cNvPr>
          <p:cNvPicPr>
            <a:picLocks noChangeAspect="1"/>
          </p:cNvPicPr>
          <p:nvPr/>
        </p:nvPicPr>
        <p:blipFill>
          <a:blip r:embed="rId5"/>
          <a:stretch>
            <a:fillRect/>
          </a:stretch>
        </p:blipFill>
        <p:spPr>
          <a:xfrm>
            <a:off x="3779641" y="1832463"/>
            <a:ext cx="4632717" cy="4442332"/>
          </a:xfrm>
          <a:prstGeom prst="rect">
            <a:avLst/>
          </a:prstGeom>
        </p:spPr>
      </p:pic>
      <p:sp>
        <p:nvSpPr>
          <p:cNvPr id="7" name="Slide Number Placeholder 2">
            <a:extLst>
              <a:ext uri="{FF2B5EF4-FFF2-40B4-BE49-F238E27FC236}">
                <a16:creationId xmlns:a16="http://schemas.microsoft.com/office/drawing/2014/main" id="{DC9AF7BD-01D9-0F72-49F7-0E4246828FDB}"/>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14</a:t>
            </a:fld>
            <a:endParaRPr lang="en-US" sz="1600" b="1">
              <a:solidFill>
                <a:schemeClr val="bg1"/>
              </a:solidFill>
            </a:endParaRPr>
          </a:p>
        </p:txBody>
      </p:sp>
    </p:spTree>
    <p:extLst>
      <p:ext uri="{BB962C8B-B14F-4D97-AF65-F5344CB8AC3E}">
        <p14:creationId xmlns:p14="http://schemas.microsoft.com/office/powerpoint/2010/main" val="236462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fr-CA"/>
              <a:t>Consent</a:t>
            </a:r>
            <a:br>
              <a:rPr lang="en-US">
                <a:solidFill>
                  <a:srgbClr val="1F1F1F"/>
                </a:solidFill>
              </a:rPr>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086942"/>
            <a:ext cx="9161773" cy="3908762"/>
          </a:xfrm>
          <a:prstGeom prst="rect">
            <a:avLst/>
          </a:prstGeom>
          <a:noFill/>
        </p:spPr>
        <p:txBody>
          <a:bodyPr wrap="square" rtlCol="0">
            <a:spAutoFit/>
          </a:bodyPr>
          <a:lstStyle/>
          <a:p>
            <a:pPr>
              <a:spcBef>
                <a:spcPts val="600"/>
              </a:spcBef>
              <a:spcAft>
                <a:spcPts val="600"/>
              </a:spcAft>
            </a:pPr>
            <a:r>
              <a:rPr lang="en-US" sz="2200" b="1">
                <a:solidFill>
                  <a:srgbClr val="87398B"/>
                </a:solidFill>
                <a:latin typeface="Arial" panose="020B0604020202020204" pitchFamily="34" charset="0"/>
                <a:cs typeface="Arial" panose="020B0604020202020204" pitchFamily="34" charset="0"/>
              </a:rPr>
              <a:t>Consent cannot be present when:</a:t>
            </a:r>
          </a:p>
          <a:p>
            <a:pPr marL="342900" indent="-342900">
              <a:spcBef>
                <a:spcPts val="600"/>
              </a:spcBef>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Someone says or does something that shows they are not consenting to an activity</a:t>
            </a:r>
          </a:p>
          <a:p>
            <a:pPr marL="342900" indent="-342900">
              <a:spcBef>
                <a:spcPts val="600"/>
              </a:spcBef>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Someone says or does something that shows they are not agreeing to continue an activity</a:t>
            </a:r>
          </a:p>
          <a:p>
            <a:pPr marL="342900" indent="-342900">
              <a:spcBef>
                <a:spcPts val="600"/>
              </a:spcBef>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Someone is incapable of consenting (e.g., unconscious or incapacitated)</a:t>
            </a:r>
          </a:p>
          <a:p>
            <a:pPr marL="342900" indent="-342900">
              <a:spcBef>
                <a:spcPts val="600"/>
              </a:spcBef>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Presence of coercion as a result of abuse of trust, power, or authority</a:t>
            </a:r>
          </a:p>
          <a:p>
            <a:pPr marL="342900" indent="-342900">
              <a:spcBef>
                <a:spcPts val="600"/>
              </a:spcBef>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Someone else consents on the person’s behalf</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6" name="Slide Number Placeholder 2">
            <a:extLst>
              <a:ext uri="{FF2B5EF4-FFF2-40B4-BE49-F238E27FC236}">
                <a16:creationId xmlns:a16="http://schemas.microsoft.com/office/drawing/2014/main" id="{C5C24A4A-C3FF-D171-6D70-576B489C397B}"/>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15</a:t>
            </a:fld>
            <a:endParaRPr lang="en-US" sz="1600" b="1">
              <a:solidFill>
                <a:schemeClr val="bg1"/>
              </a:solidFill>
            </a:endParaRPr>
          </a:p>
        </p:txBody>
      </p:sp>
    </p:spTree>
    <p:extLst>
      <p:ext uri="{BB962C8B-B14F-4D97-AF65-F5344CB8AC3E}">
        <p14:creationId xmlns:p14="http://schemas.microsoft.com/office/powerpoint/2010/main" val="352804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fr-CA"/>
              <a:t>Consent</a:t>
            </a:r>
            <a:br>
              <a:rPr lang="en-US">
                <a:solidFill>
                  <a:srgbClr val="1F1F1F"/>
                </a:solidFill>
              </a:rPr>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086942"/>
            <a:ext cx="8464135" cy="3077766"/>
          </a:xfrm>
          <a:prstGeom prst="rect">
            <a:avLst/>
          </a:prstGeom>
          <a:noFill/>
        </p:spPr>
        <p:txBody>
          <a:bodyPr wrap="square" rtlCol="0">
            <a:spAutoFit/>
          </a:bodyPr>
          <a:lstStyle/>
          <a:p>
            <a:pPr>
              <a:spcBef>
                <a:spcPts val="600"/>
              </a:spcBef>
              <a:spcAft>
                <a:spcPts val="600"/>
              </a:spcAft>
            </a:pPr>
            <a:r>
              <a:rPr lang="en-US" sz="2200" b="1">
                <a:solidFill>
                  <a:srgbClr val="87398B"/>
                </a:solidFill>
                <a:latin typeface="Arial" panose="020B0604020202020204" pitchFamily="34" charset="0"/>
                <a:cs typeface="Arial" panose="020B0604020202020204" pitchFamily="34" charset="0"/>
              </a:rPr>
              <a:t>A person cannot say they mistakenly believed consent was present if:</a:t>
            </a:r>
          </a:p>
          <a:p>
            <a:pPr marL="342900" indent="-342900">
              <a:spcBef>
                <a:spcPts val="600"/>
              </a:spcBef>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That belief is based in their own intoxication</a:t>
            </a:r>
          </a:p>
          <a:p>
            <a:pPr marL="342900" indent="-342900">
              <a:spcBef>
                <a:spcPts val="600"/>
              </a:spcBef>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They were reckless in ensuring consent was present</a:t>
            </a:r>
          </a:p>
          <a:p>
            <a:pPr marL="342900" indent="-342900">
              <a:spcBef>
                <a:spcPts val="600"/>
              </a:spcBef>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They ignored verbal or behavioral signs that would indicate lack of consent</a:t>
            </a:r>
          </a:p>
          <a:p>
            <a:pPr marL="342900" indent="-342900">
              <a:spcBef>
                <a:spcPts val="600"/>
              </a:spcBef>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The person was silent/did not verbally indicate “no”</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5B7C27FA-F200-4585-D5E8-096566710760}"/>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16</a:t>
            </a:fld>
            <a:endParaRPr lang="en-US" sz="1600" b="1">
              <a:solidFill>
                <a:schemeClr val="bg1"/>
              </a:solidFill>
            </a:endParaRPr>
          </a:p>
        </p:txBody>
      </p:sp>
    </p:spTree>
    <p:extLst>
      <p:ext uri="{BB962C8B-B14F-4D97-AF65-F5344CB8AC3E}">
        <p14:creationId xmlns:p14="http://schemas.microsoft.com/office/powerpoint/2010/main" val="2145519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F57CA4-77B2-9EC2-5035-32E6D6EE159A}"/>
              </a:ext>
            </a:extLst>
          </p:cNvPr>
          <p:cNvSpPr/>
          <p:nvPr/>
        </p:nvSpPr>
        <p:spPr>
          <a:xfrm>
            <a:off x="1644072" y="2112090"/>
            <a:ext cx="9059787" cy="3438742"/>
          </a:xfrm>
          <a:prstGeom prst="rect">
            <a:avLst/>
          </a:prstGeom>
          <a:solidFill>
            <a:srgbClr val="87398B">
              <a:alpha val="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2240100" y="2554189"/>
            <a:ext cx="7867729" cy="2554545"/>
          </a:xfrm>
          <a:prstGeom prst="rect">
            <a:avLst/>
          </a:prstGeom>
          <a:noFill/>
        </p:spPr>
        <p:txBody>
          <a:bodyPr wrap="square" rtlCol="0">
            <a:spAutoFit/>
          </a:bodyPr>
          <a:lstStyle/>
          <a:p>
            <a:pPr algn="ctr">
              <a:spcBef>
                <a:spcPts val="1000"/>
              </a:spcBef>
              <a:spcAft>
                <a:spcPts val="1000"/>
              </a:spcAft>
            </a:pPr>
            <a:r>
              <a:rPr lang="en-US" sz="4000">
                <a:solidFill>
                  <a:srgbClr val="87398B"/>
                </a:solidFill>
                <a:latin typeface="Arial" panose="020B0604020202020204" pitchFamily="34" charset="0"/>
                <a:cs typeface="Arial" panose="020B0604020202020204" pitchFamily="34" charset="0"/>
              </a:rPr>
              <a:t>Consent isn’t just about sexual situations. Consent is an essential part of our everyday life, in everything that we do.</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17</a:t>
            </a:fld>
            <a:endParaRPr lang="en-US" sz="1600" b="1">
              <a:solidFill>
                <a:schemeClr val="bg1"/>
              </a:solidFill>
            </a:endParaRPr>
          </a:p>
        </p:txBody>
      </p:sp>
    </p:spTree>
    <p:extLst>
      <p:ext uri="{BB962C8B-B14F-4D97-AF65-F5344CB8AC3E}">
        <p14:creationId xmlns:p14="http://schemas.microsoft.com/office/powerpoint/2010/main" val="323855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41A7C68-F828-EC48-5037-8E549B674F82}"/>
              </a:ext>
            </a:extLst>
          </p:cNvPr>
          <p:cNvSpPr/>
          <p:nvPr/>
        </p:nvSpPr>
        <p:spPr>
          <a:xfrm>
            <a:off x="-73891" y="3053285"/>
            <a:ext cx="12349018" cy="3883223"/>
          </a:xfrm>
          <a:prstGeom prst="rect">
            <a:avLst/>
          </a:prstGeom>
          <a:solidFill>
            <a:srgbClr val="87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CB5652D0-AD54-671D-C9DC-83E5442CE696}"/>
              </a:ext>
            </a:extLst>
          </p:cNvPr>
          <p:cNvSpPr txBox="1">
            <a:spLocks/>
          </p:cNvSpPr>
          <p:nvPr/>
        </p:nvSpPr>
        <p:spPr>
          <a:xfrm>
            <a:off x="969818" y="3839280"/>
            <a:ext cx="10132291" cy="231123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nSpc>
                <a:spcPct val="120000"/>
              </a:lnSpc>
              <a:spcBef>
                <a:spcPts val="1200"/>
              </a:spcBef>
              <a:spcAft>
                <a:spcPts val="1200"/>
              </a:spcAft>
            </a:pPr>
            <a:r>
              <a:rPr lang="en-US" sz="7200">
                <a:solidFill>
                  <a:schemeClr val="bg1"/>
                </a:solidFill>
              </a:rPr>
              <a:t>Trauma-Informed Care</a:t>
            </a:r>
          </a:p>
        </p:txBody>
      </p:sp>
      <p:pic>
        <p:nvPicPr>
          <p:cNvPr id="3" name="Picture 2" descr="Logo, company name&#10;&#10;Description automatically generated">
            <a:extLst>
              <a:ext uri="{FF2B5EF4-FFF2-40B4-BE49-F238E27FC236}">
                <a16:creationId xmlns:a16="http://schemas.microsoft.com/office/drawing/2014/main" id="{26C7695F-40D4-AE55-8F58-83A4E086E4F1}"/>
              </a:ext>
            </a:extLst>
          </p:cNvPr>
          <p:cNvPicPr>
            <a:picLocks noChangeAspect="1"/>
          </p:cNvPicPr>
          <p:nvPr/>
        </p:nvPicPr>
        <p:blipFill>
          <a:blip r:embed="rId2"/>
          <a:stretch>
            <a:fillRect/>
          </a:stretch>
        </p:blipFill>
        <p:spPr>
          <a:xfrm>
            <a:off x="2001942" y="556337"/>
            <a:ext cx="4130840" cy="198598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7D0EBF1-05C6-DADC-AE54-7882D95AD7EB}"/>
              </a:ext>
            </a:extLst>
          </p:cNvPr>
          <p:cNvPicPr>
            <a:picLocks noChangeAspect="1"/>
          </p:cNvPicPr>
          <p:nvPr/>
        </p:nvPicPr>
        <p:blipFill>
          <a:blip r:embed="rId3"/>
          <a:stretch>
            <a:fillRect/>
          </a:stretch>
        </p:blipFill>
        <p:spPr>
          <a:xfrm>
            <a:off x="6537064" y="902071"/>
            <a:ext cx="2970305" cy="1254351"/>
          </a:xfrm>
          <a:prstGeom prst="rect">
            <a:avLst/>
          </a:prstGeom>
        </p:spPr>
      </p:pic>
    </p:spTree>
    <p:extLst>
      <p:ext uri="{BB962C8B-B14F-4D97-AF65-F5344CB8AC3E}">
        <p14:creationId xmlns:p14="http://schemas.microsoft.com/office/powerpoint/2010/main" val="184985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Types of Trauma</a:t>
            </a: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2"/>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3"/>
          <a:stretch>
            <a:fillRect/>
          </a:stretch>
        </p:blipFill>
        <p:spPr>
          <a:xfrm>
            <a:off x="10178343" y="372968"/>
            <a:ext cx="1604197" cy="677448"/>
          </a:xfrm>
          <a:prstGeom prst="rect">
            <a:avLst/>
          </a:prstGeom>
        </p:spPr>
      </p:pic>
      <p:sp>
        <p:nvSpPr>
          <p:cNvPr id="5" name="TextBox 4">
            <a:extLst>
              <a:ext uri="{FF2B5EF4-FFF2-40B4-BE49-F238E27FC236}">
                <a16:creationId xmlns:a16="http://schemas.microsoft.com/office/drawing/2014/main" id="{2EA62DE1-817E-81A7-2AFD-B97825A23B08}"/>
              </a:ext>
            </a:extLst>
          </p:cNvPr>
          <p:cNvSpPr txBox="1"/>
          <p:nvPr/>
        </p:nvSpPr>
        <p:spPr>
          <a:xfrm>
            <a:off x="1644073" y="6017637"/>
            <a:ext cx="2441986" cy="307777"/>
          </a:xfrm>
          <a:prstGeom prst="rect">
            <a:avLst/>
          </a:prstGeom>
          <a:noFill/>
        </p:spPr>
        <p:txBody>
          <a:bodyPr wrap="square" rtlCol="0">
            <a:spAutoFit/>
          </a:bodyPr>
          <a:lstStyle/>
          <a:p>
            <a:r>
              <a:rPr lang="en-US" sz="1400" spc="50" err="1">
                <a:solidFill>
                  <a:srgbClr val="749C76"/>
                </a:solidFill>
                <a:latin typeface="Arial" panose="020B0604020202020204" pitchFamily="34" charset="0"/>
                <a:cs typeface="Arial" panose="020B0604020202020204" pitchFamily="34" charset="0"/>
              </a:rPr>
              <a:t>sexualassaultsupport.ca</a:t>
            </a:r>
            <a:endParaRPr lang="en-US" sz="1400" spc="50">
              <a:solidFill>
                <a:srgbClr val="749C76"/>
              </a:solidFill>
              <a:latin typeface="Arial" panose="020B0604020202020204"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A975FC58-9019-489F-90E3-6C68BA4DFAF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19</a:t>
            </a:fld>
            <a:endParaRPr lang="en-US" sz="1600" b="1">
              <a:solidFill>
                <a:schemeClr val="bg1"/>
              </a:solidFill>
            </a:endParaRPr>
          </a:p>
        </p:txBody>
      </p:sp>
      <p:sp>
        <p:nvSpPr>
          <p:cNvPr id="7" name="TextBox 6">
            <a:extLst>
              <a:ext uri="{FF2B5EF4-FFF2-40B4-BE49-F238E27FC236}">
                <a16:creationId xmlns:a16="http://schemas.microsoft.com/office/drawing/2014/main" id="{6EE32DFD-77DD-7998-BC69-9B9F1E20054A}"/>
              </a:ext>
            </a:extLst>
          </p:cNvPr>
          <p:cNvSpPr txBox="1"/>
          <p:nvPr/>
        </p:nvSpPr>
        <p:spPr>
          <a:xfrm>
            <a:off x="772998" y="2149310"/>
            <a:ext cx="9405345" cy="2123658"/>
          </a:xfrm>
          <a:prstGeom prst="rect">
            <a:avLst/>
          </a:prstGeom>
          <a:noFill/>
        </p:spPr>
        <p:txBody>
          <a:bodyPr wrap="square" rtlCol="0">
            <a:spAutoFit/>
          </a:bodyPr>
          <a:lstStyle/>
          <a:p>
            <a:pPr marL="285750" indent="-285750" rtl="0">
              <a:spcBef>
                <a:spcPts val="0"/>
              </a:spcBef>
              <a:spcAft>
                <a:spcPts val="0"/>
              </a:spcAft>
              <a:buFont typeface="Arial" panose="020B0604020202020204" pitchFamily="34" charset="0"/>
              <a:buChar char="•"/>
            </a:pPr>
            <a:r>
              <a:rPr lang="en-US" sz="2200" b="1" i="0" u="none" strike="noStrike">
                <a:solidFill>
                  <a:srgbClr val="000000"/>
                </a:solidFill>
                <a:effectLst/>
                <a:latin typeface="Arial" panose="020B0604020202020204" pitchFamily="34" charset="0"/>
                <a:cs typeface="Arial" panose="020B0604020202020204" pitchFamily="34" charset="0"/>
              </a:rPr>
              <a:t>Acute trauma</a:t>
            </a:r>
            <a:r>
              <a:rPr lang="en-US" sz="2200" b="0" i="0" u="none" strike="noStrike">
                <a:solidFill>
                  <a:srgbClr val="000000"/>
                </a:solidFill>
                <a:effectLst/>
                <a:latin typeface="Arial" panose="020B0604020202020204" pitchFamily="34" charset="0"/>
                <a:cs typeface="Arial" panose="020B0604020202020204" pitchFamily="34" charset="0"/>
              </a:rPr>
              <a:t>: results from a single stressful or dangerous event.</a:t>
            </a:r>
          </a:p>
          <a:p>
            <a:pPr marL="285750" indent="-285750" rtl="0">
              <a:spcBef>
                <a:spcPts val="0"/>
              </a:spcBef>
              <a:spcAft>
                <a:spcPts val="0"/>
              </a:spcAft>
              <a:buFont typeface="Arial" panose="020B0604020202020204" pitchFamily="34" charset="0"/>
              <a:buChar char="•"/>
            </a:pPr>
            <a:endParaRPr lang="en-US" sz="2200" b="0">
              <a:effectLst/>
              <a:latin typeface="Arial" panose="020B0604020202020204" pitchFamily="34" charset="0"/>
              <a:cs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sz="2200" b="1" i="0" u="none" strike="noStrike">
                <a:solidFill>
                  <a:srgbClr val="000000"/>
                </a:solidFill>
                <a:effectLst/>
                <a:latin typeface="Arial" panose="020B0604020202020204" pitchFamily="34" charset="0"/>
                <a:cs typeface="Arial" panose="020B0604020202020204" pitchFamily="34" charset="0"/>
              </a:rPr>
              <a:t>Chronic trauma</a:t>
            </a:r>
            <a:r>
              <a:rPr lang="en-US" sz="2200" b="0" i="0" u="none" strike="noStrike">
                <a:solidFill>
                  <a:srgbClr val="000000"/>
                </a:solidFill>
                <a:effectLst/>
                <a:latin typeface="Arial" panose="020B0604020202020204" pitchFamily="34" charset="0"/>
                <a:cs typeface="Arial" panose="020B0604020202020204" pitchFamily="34" charset="0"/>
              </a:rPr>
              <a:t>: results from repeated and prolonged exposure to highly stressful events.</a:t>
            </a:r>
          </a:p>
          <a:p>
            <a:pPr marL="285750" indent="-285750" rtl="0">
              <a:spcBef>
                <a:spcPts val="0"/>
              </a:spcBef>
              <a:spcAft>
                <a:spcPts val="0"/>
              </a:spcAft>
              <a:buFont typeface="Arial" panose="020B0604020202020204" pitchFamily="34" charset="0"/>
              <a:buChar char="•"/>
            </a:pPr>
            <a:endParaRPr lang="en-US" sz="2200" b="0">
              <a:effectLst/>
              <a:latin typeface="Arial" panose="020B0604020202020204" pitchFamily="34" charset="0"/>
              <a:cs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sz="2200" b="1" i="0" u="none" strike="noStrike">
                <a:solidFill>
                  <a:srgbClr val="000000"/>
                </a:solidFill>
                <a:effectLst/>
                <a:latin typeface="Arial" panose="020B0604020202020204" pitchFamily="34" charset="0"/>
                <a:cs typeface="Arial" panose="020B0604020202020204" pitchFamily="34" charset="0"/>
              </a:rPr>
              <a:t>Complex trauma</a:t>
            </a:r>
            <a:r>
              <a:rPr lang="en-US" sz="2200" b="0" i="0" u="none" strike="noStrike">
                <a:solidFill>
                  <a:srgbClr val="000000"/>
                </a:solidFill>
                <a:effectLst/>
                <a:latin typeface="Arial" panose="020B0604020202020204" pitchFamily="34" charset="0"/>
                <a:cs typeface="Arial" panose="020B0604020202020204" pitchFamily="34" charset="0"/>
              </a:rPr>
              <a:t>: results from exposure to multiple traumatic events.</a:t>
            </a:r>
            <a:endParaRPr lang="en-US" sz="2200" b="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32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1" y="2966286"/>
            <a:ext cx="12192000" cy="1735772"/>
          </a:xfrm>
        </p:spPr>
        <p:txBody>
          <a:bodyPr>
            <a:noAutofit/>
          </a:bodyPr>
          <a:lstStyle/>
          <a:p>
            <a:r>
              <a:rPr lang="en-CA" sz="12000">
                <a:solidFill>
                  <a:srgbClr val="87398B"/>
                </a:solidFill>
              </a:rPr>
              <a:t>Welcome</a:t>
            </a:r>
            <a:endParaRPr lang="en-US" sz="12000">
              <a:solidFill>
                <a:srgbClr val="87398B"/>
              </a:solidFill>
            </a:endParaRPr>
          </a:p>
        </p:txBody>
      </p:sp>
      <p:sp>
        <p:nvSpPr>
          <p:cNvPr id="3" name="Title 1">
            <a:extLst>
              <a:ext uri="{FF2B5EF4-FFF2-40B4-BE49-F238E27FC236}">
                <a16:creationId xmlns:a16="http://schemas.microsoft.com/office/drawing/2014/main" id="{EA2F06DC-A170-9D22-5A38-6A633A251CE1}"/>
              </a:ext>
            </a:extLst>
          </p:cNvPr>
          <p:cNvSpPr txBox="1">
            <a:spLocks/>
          </p:cNvSpPr>
          <p:nvPr/>
        </p:nvSpPr>
        <p:spPr>
          <a:xfrm>
            <a:off x="0" y="5244875"/>
            <a:ext cx="12191999" cy="6387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CA" sz="2500" dirty="0">
                <a:solidFill>
                  <a:srgbClr val="1F1F1F"/>
                </a:solidFill>
              </a:rPr>
              <a:t>April 5, </a:t>
            </a:r>
            <a:r>
              <a:rPr lang="en-US" sz="2500" dirty="0">
                <a:solidFill>
                  <a:srgbClr val="1F1F1F"/>
                </a:solidFill>
              </a:rPr>
              <a:t>2023</a:t>
            </a:r>
          </a:p>
        </p:txBody>
      </p:sp>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2958353" y="4892928"/>
            <a:ext cx="6228678" cy="0"/>
          </a:xfrm>
          <a:prstGeom prst="line">
            <a:avLst/>
          </a:prstGeom>
          <a:ln w="88900" cap="rnd" cmpd="sng">
            <a:solidFill>
              <a:srgbClr val="749C76"/>
            </a:solidFill>
            <a:prstDash val="sysDot"/>
            <a:round/>
          </a:ln>
        </p:spPr>
        <p:style>
          <a:lnRef idx="1">
            <a:schemeClr val="accent1"/>
          </a:lnRef>
          <a:fillRef idx="0">
            <a:schemeClr val="accent1"/>
          </a:fillRef>
          <a:effectRef idx="0">
            <a:schemeClr val="accent1"/>
          </a:effectRef>
          <a:fontRef idx="minor">
            <a:schemeClr val="tx1"/>
          </a:fontRef>
        </p:style>
      </p:cxnSp>
      <p:pic>
        <p:nvPicPr>
          <p:cNvPr id="6" name="Picture 5" descr="Logo, company name&#10;&#10;Description automatically generated">
            <a:extLst>
              <a:ext uri="{FF2B5EF4-FFF2-40B4-BE49-F238E27FC236}">
                <a16:creationId xmlns:a16="http://schemas.microsoft.com/office/drawing/2014/main" id="{21B7FA57-81FC-B463-8C1F-BC864826042D}"/>
              </a:ext>
            </a:extLst>
          </p:cNvPr>
          <p:cNvPicPr>
            <a:picLocks noChangeAspect="1"/>
          </p:cNvPicPr>
          <p:nvPr/>
        </p:nvPicPr>
        <p:blipFill>
          <a:blip r:embed="rId3"/>
          <a:stretch>
            <a:fillRect/>
          </a:stretch>
        </p:blipFill>
        <p:spPr>
          <a:xfrm>
            <a:off x="2001942" y="556337"/>
            <a:ext cx="4130840" cy="1985981"/>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F308551-6DC6-D0F3-EB41-C118012CBD6D}"/>
              </a:ext>
            </a:extLst>
          </p:cNvPr>
          <p:cNvPicPr>
            <a:picLocks noChangeAspect="1"/>
          </p:cNvPicPr>
          <p:nvPr/>
        </p:nvPicPr>
        <p:blipFill>
          <a:blip r:embed="rId4"/>
          <a:stretch>
            <a:fillRect/>
          </a:stretch>
        </p:blipFill>
        <p:spPr>
          <a:xfrm>
            <a:off x="6537064" y="902071"/>
            <a:ext cx="2970305" cy="1254351"/>
          </a:xfrm>
          <a:prstGeom prst="rect">
            <a:avLst/>
          </a:prstGeom>
        </p:spPr>
      </p:pic>
    </p:spTree>
    <p:extLst>
      <p:ext uri="{BB962C8B-B14F-4D97-AF65-F5344CB8AC3E}">
        <p14:creationId xmlns:p14="http://schemas.microsoft.com/office/powerpoint/2010/main" val="410384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Trauma Informed Care</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9" y="2167787"/>
            <a:ext cx="5697810" cy="1785104"/>
          </a:xfrm>
          <a:prstGeom prst="rect">
            <a:avLst/>
          </a:prstGeom>
          <a:noFill/>
        </p:spPr>
        <p:txBody>
          <a:bodyPr wrap="square" rtlCol="0">
            <a:spAutoFit/>
          </a:bodyPr>
          <a:lstStyle/>
          <a:p>
            <a:pPr>
              <a:spcBef>
                <a:spcPts val="1000"/>
              </a:spcBef>
              <a:spcAft>
                <a:spcPts val="1000"/>
              </a:spcAft>
            </a:pPr>
            <a:r>
              <a:rPr lang="en-US" sz="2200">
                <a:latin typeface="Arial" panose="020B0604020202020204" pitchFamily="34" charset="0"/>
                <a:cs typeface="Arial" panose="020B0604020202020204" pitchFamily="34" charset="0"/>
              </a:rPr>
              <a:t>Trauma informed care recognizes trauma symptoms and acknowledges the role trauma can play in a person’s life, with an understanding that no two survivors will react the same way, if similarly, at all.</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2"/>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3"/>
          <a:stretch>
            <a:fillRect/>
          </a:stretch>
        </p:blipFill>
        <p:spPr>
          <a:xfrm>
            <a:off x="10178343" y="372968"/>
            <a:ext cx="1604197" cy="677448"/>
          </a:xfrm>
          <a:prstGeom prst="rect">
            <a:avLst/>
          </a:prstGeom>
        </p:spPr>
      </p:pic>
      <p:sp>
        <p:nvSpPr>
          <p:cNvPr id="5" name="TextBox 4">
            <a:extLst>
              <a:ext uri="{FF2B5EF4-FFF2-40B4-BE49-F238E27FC236}">
                <a16:creationId xmlns:a16="http://schemas.microsoft.com/office/drawing/2014/main" id="{2EA62DE1-817E-81A7-2AFD-B97825A23B08}"/>
              </a:ext>
            </a:extLst>
          </p:cNvPr>
          <p:cNvSpPr txBox="1"/>
          <p:nvPr/>
        </p:nvSpPr>
        <p:spPr>
          <a:xfrm>
            <a:off x="1644073" y="6017637"/>
            <a:ext cx="2441986" cy="307777"/>
          </a:xfrm>
          <a:prstGeom prst="rect">
            <a:avLst/>
          </a:prstGeom>
          <a:noFill/>
        </p:spPr>
        <p:txBody>
          <a:bodyPr wrap="square" rtlCol="0">
            <a:spAutoFit/>
          </a:bodyPr>
          <a:lstStyle/>
          <a:p>
            <a:r>
              <a:rPr lang="en-US" sz="1400" spc="50" err="1">
                <a:solidFill>
                  <a:srgbClr val="749C76"/>
                </a:solidFill>
                <a:latin typeface="Arial" panose="020B0604020202020204" pitchFamily="34" charset="0"/>
                <a:cs typeface="Arial" panose="020B0604020202020204" pitchFamily="34" charset="0"/>
              </a:rPr>
              <a:t>sexualassaultsupport.ca</a:t>
            </a:r>
            <a:endParaRPr lang="en-US" sz="1400" spc="50">
              <a:solidFill>
                <a:srgbClr val="749C76"/>
              </a:solidFill>
              <a:latin typeface="Arial" panose="020B0604020202020204"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A975FC58-9019-489F-90E3-6C68BA4DFAF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20</a:t>
            </a:fld>
            <a:endParaRPr lang="en-US" sz="1600" b="1">
              <a:solidFill>
                <a:schemeClr val="bg1"/>
              </a:solidFill>
            </a:endParaRPr>
          </a:p>
        </p:txBody>
      </p:sp>
      <p:pic>
        <p:nvPicPr>
          <p:cNvPr id="11" name="Graphic 10" descr="Open hand with plant outline">
            <a:extLst>
              <a:ext uri="{FF2B5EF4-FFF2-40B4-BE49-F238E27FC236}">
                <a16:creationId xmlns:a16="http://schemas.microsoft.com/office/drawing/2014/main" id="{1A1F5C31-076F-DE95-D5D4-E10E0C294D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374709" y="2425480"/>
            <a:ext cx="2880414" cy="2880414"/>
          </a:xfrm>
          <a:prstGeom prst="rect">
            <a:avLst/>
          </a:prstGeom>
        </p:spPr>
      </p:pic>
    </p:spTree>
    <p:extLst>
      <p:ext uri="{BB962C8B-B14F-4D97-AF65-F5344CB8AC3E}">
        <p14:creationId xmlns:p14="http://schemas.microsoft.com/office/powerpoint/2010/main" val="180383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7160851" cy="686788"/>
          </a:xfrm>
        </p:spPr>
        <p:txBody>
          <a:bodyPr anchor="t">
            <a:normAutofit fontScale="90000"/>
          </a:bodyPr>
          <a:lstStyle/>
          <a:p>
            <a:r>
              <a:rPr lang="en-CA">
                <a:latin typeface="Arial"/>
                <a:cs typeface="Arial"/>
              </a:rPr>
              <a:t>Trauma Informed Support</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520580"/>
            <a:ext cx="9011166" cy="2067233"/>
          </a:xfrm>
          <a:prstGeom prst="rect">
            <a:avLst/>
          </a:prstGeom>
          <a:noFill/>
        </p:spPr>
        <p:txBody>
          <a:bodyPr wrap="square" rtlCol="0">
            <a:spAutoFit/>
          </a:bodyPr>
          <a:lstStyle/>
          <a:p>
            <a:pPr>
              <a:spcBef>
                <a:spcPts val="200"/>
              </a:spcBef>
              <a:spcAft>
                <a:spcPts val="200"/>
              </a:spcAft>
            </a:pPr>
            <a:r>
              <a:rPr lang="en-US" sz="2200">
                <a:latin typeface="Arial" panose="020B0604020202020204" pitchFamily="34" charset="0"/>
                <a:cs typeface="Arial" panose="020B0604020202020204" pitchFamily="34" charset="0"/>
              </a:rPr>
              <a:t>Trauma informed support…</a:t>
            </a:r>
          </a:p>
          <a:p>
            <a:pPr marL="342900" indent="-342900">
              <a:spcBef>
                <a:spcPts val="8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Should reduce risk</a:t>
            </a:r>
          </a:p>
          <a:p>
            <a:pPr marL="342900" indent="-342900">
              <a:spcBef>
                <a:spcPts val="2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Promote resilience</a:t>
            </a:r>
          </a:p>
          <a:p>
            <a:pPr marL="342900" indent="-342900">
              <a:spcBef>
                <a:spcPts val="2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Aid recovery by increasing safety and well-being</a:t>
            </a:r>
          </a:p>
          <a:p>
            <a:pPr marL="342900" indent="-342900">
              <a:spcBef>
                <a:spcPts val="2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Acknowledges the importance of building trust</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2F81F32A-3362-1641-F1B6-3F38C15710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21</a:t>
            </a:fld>
            <a:endParaRPr lang="en-US" sz="1600" b="1">
              <a:solidFill>
                <a:schemeClr val="bg1"/>
              </a:solidFill>
            </a:endParaRPr>
          </a:p>
        </p:txBody>
      </p:sp>
    </p:spTree>
    <p:extLst>
      <p:ext uri="{BB962C8B-B14F-4D97-AF65-F5344CB8AC3E}">
        <p14:creationId xmlns:p14="http://schemas.microsoft.com/office/powerpoint/2010/main" val="80086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357FAB7A-4D53-1116-BE3F-50172DDC617A}"/>
              </a:ext>
            </a:extLst>
          </p:cNvPr>
          <p:cNvPicPr>
            <a:picLocks noChangeAspect="1"/>
          </p:cNvPicPr>
          <p:nvPr/>
        </p:nvPicPr>
        <p:blipFill>
          <a:blip r:embed="rId3"/>
          <a:stretch>
            <a:fillRect/>
          </a:stretch>
        </p:blipFill>
        <p:spPr>
          <a:xfrm>
            <a:off x="1003062" y="382146"/>
            <a:ext cx="5471900" cy="6093707"/>
          </a:xfrm>
          <a:prstGeom prst="rect">
            <a:avLst/>
          </a:prstGeom>
        </p:spPr>
      </p:pic>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6983180" y="2342451"/>
            <a:ext cx="4452199" cy="1702260"/>
          </a:xfrm>
        </p:spPr>
        <p:txBody>
          <a:bodyPr anchor="t">
            <a:normAutofit fontScale="90000"/>
          </a:bodyPr>
          <a:lstStyle/>
          <a:p>
            <a:r>
              <a:rPr lang="en-CA">
                <a:latin typeface="Arial"/>
                <a:cs typeface="Arial"/>
              </a:rPr>
              <a:t>Trauma Informed Care: </a:t>
            </a:r>
            <a:r>
              <a:rPr lang="en-CA">
                <a:solidFill>
                  <a:srgbClr val="87398B"/>
                </a:solidFill>
                <a:latin typeface="Arial"/>
                <a:cs typeface="Arial"/>
              </a:rPr>
              <a:t>intersecting identities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6983180" y="4618951"/>
            <a:ext cx="4452199" cy="1200329"/>
          </a:xfrm>
          <a:prstGeom prst="rect">
            <a:avLst/>
          </a:prstGeom>
          <a:noFill/>
        </p:spPr>
        <p:txBody>
          <a:bodyPr wrap="square" rtlCol="0">
            <a:spAutoFit/>
          </a:bodyPr>
          <a:lstStyle/>
          <a:p>
            <a:pPr>
              <a:spcBef>
                <a:spcPts val="800"/>
              </a:spcBef>
              <a:spcAft>
                <a:spcPts val="800"/>
              </a:spcAft>
            </a:pPr>
            <a:r>
              <a:rPr lang="en-US">
                <a:latin typeface="Arial" panose="020B0604020202020204" pitchFamily="34" charset="0"/>
                <a:cs typeface="Arial" panose="020B0604020202020204" pitchFamily="34" charset="0"/>
              </a:rPr>
              <a:t>How people experience, heal from and address sexual violence is shaped by age, gender, race, ability, class, and other social locations. </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4"/>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5"/>
          <a:stretch>
            <a:fillRect/>
          </a:stretch>
        </p:blipFill>
        <p:spPr>
          <a:xfrm>
            <a:off x="10178343" y="372968"/>
            <a:ext cx="1604197" cy="677448"/>
          </a:xfrm>
          <a:prstGeom prst="rect">
            <a:avLst/>
          </a:prstGeom>
        </p:spPr>
      </p:pic>
      <p:sp>
        <p:nvSpPr>
          <p:cNvPr id="12" name="Slide Number Placeholder 2">
            <a:extLst>
              <a:ext uri="{FF2B5EF4-FFF2-40B4-BE49-F238E27FC236}">
                <a16:creationId xmlns:a16="http://schemas.microsoft.com/office/drawing/2014/main" id="{04AE6850-6713-A720-A5F5-EEA3AFACA6BA}"/>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22</a:t>
            </a:fld>
            <a:endParaRPr lang="en-US" sz="1600" b="1">
              <a:solidFill>
                <a:schemeClr val="bg1"/>
              </a:solidFill>
            </a:endParaRPr>
          </a:p>
        </p:txBody>
      </p:sp>
    </p:spTree>
    <p:extLst>
      <p:ext uri="{BB962C8B-B14F-4D97-AF65-F5344CB8AC3E}">
        <p14:creationId xmlns:p14="http://schemas.microsoft.com/office/powerpoint/2010/main" val="212395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8096766" cy="686788"/>
          </a:xfrm>
        </p:spPr>
        <p:txBody>
          <a:bodyPr anchor="t">
            <a:normAutofit fontScale="90000"/>
          </a:bodyPr>
          <a:lstStyle/>
          <a:p>
            <a:r>
              <a:rPr lang="en-CA" sz="4000">
                <a:latin typeface="Arial"/>
                <a:cs typeface="Arial"/>
              </a:rPr>
              <a:t>Trauma Informed Care </a:t>
            </a:r>
            <a:br>
              <a:rPr lang="en-CA" sz="4000"/>
            </a:br>
            <a:r>
              <a:rPr lang="en-CA" sz="4000">
                <a:solidFill>
                  <a:srgbClr val="87398B"/>
                </a:solidFill>
                <a:latin typeface="Arial"/>
                <a:cs typeface="Arial"/>
              </a:rPr>
              <a:t>how identity, power, privilege shapes what support can look like</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854090"/>
            <a:ext cx="9258592" cy="2462213"/>
          </a:xfrm>
          <a:prstGeom prst="rect">
            <a:avLst/>
          </a:prstGeom>
          <a:noFill/>
        </p:spPr>
        <p:txBody>
          <a:bodyPr wrap="square" rtlCol="0">
            <a:spAutoFit/>
          </a:bodyPr>
          <a:lstStyle/>
          <a:p>
            <a:pPr>
              <a:spcBef>
                <a:spcPts val="600"/>
              </a:spcBef>
              <a:spcAft>
                <a:spcPts val="600"/>
              </a:spcAft>
            </a:pPr>
            <a:r>
              <a:rPr lang="en-US" sz="2400" b="1">
                <a:latin typeface="Arial" panose="020B0604020202020204" pitchFamily="34" charset="0"/>
                <a:cs typeface="Arial" panose="020B0604020202020204" pitchFamily="34" charset="0"/>
              </a:rPr>
              <a:t>The Canadian criminal justice system</a:t>
            </a:r>
          </a:p>
          <a:p>
            <a:pPr marL="342900" indent="-342900">
              <a:spcBef>
                <a:spcPts val="600"/>
              </a:spcBef>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is rooted in colonialism; we need to acknowledge the inherent system of power and oppression</a:t>
            </a:r>
          </a:p>
          <a:p>
            <a:pPr marL="342900" indent="-342900">
              <a:spcBef>
                <a:spcPts val="600"/>
              </a:spcBef>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does not address root causes of sexual violence and it does not, in most cases, bring the support piece a survivor needs</a:t>
            </a:r>
          </a:p>
          <a:p>
            <a:pPr marL="342900" indent="-342900">
              <a:spcBef>
                <a:spcPts val="600"/>
              </a:spcBef>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few survivors report the violence they experienced</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23</a:t>
            </a:fld>
            <a:endParaRPr lang="en-US" sz="1600" b="1">
              <a:solidFill>
                <a:schemeClr val="bg1"/>
              </a:solidFill>
            </a:endParaRPr>
          </a:p>
        </p:txBody>
      </p:sp>
    </p:spTree>
    <p:extLst>
      <p:ext uri="{BB962C8B-B14F-4D97-AF65-F5344CB8AC3E}">
        <p14:creationId xmlns:p14="http://schemas.microsoft.com/office/powerpoint/2010/main" val="364216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7677219" cy="686788"/>
          </a:xfrm>
        </p:spPr>
        <p:txBody>
          <a:bodyPr anchor="t">
            <a:normAutofit fontScale="90000"/>
          </a:bodyPr>
          <a:lstStyle/>
          <a:p>
            <a:r>
              <a:rPr lang="en-CA">
                <a:latin typeface="Arial"/>
                <a:cs typeface="Arial"/>
              </a:rPr>
              <a:t>Trauma Informed Care</a:t>
            </a:r>
            <a:br>
              <a:rPr lang="en-CA"/>
            </a:br>
            <a:r>
              <a:rPr lang="en-CA">
                <a:solidFill>
                  <a:srgbClr val="87398B"/>
                </a:solidFill>
                <a:latin typeface="Arial"/>
                <a:cs typeface="Arial"/>
              </a:rPr>
              <a:t>victim blaming and rape myth</a:t>
            </a:r>
            <a:r>
              <a:rPr lang="fr-CA">
                <a:solidFill>
                  <a:srgbClr val="87398B"/>
                </a:solidFill>
                <a:latin typeface="Arial"/>
                <a:cs typeface="Arial"/>
              </a:rPr>
              <a:t>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520580"/>
            <a:ext cx="9215562" cy="3416320"/>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en-US" sz="2200">
                <a:latin typeface="Arial" panose="020B0604020202020204" pitchFamily="34" charset="0"/>
                <a:cs typeface="Arial" panose="020B0604020202020204" pitchFamily="34" charset="0"/>
              </a:rPr>
              <a:t>Societal attitudes and stigma can stop survivors from coming forward</a:t>
            </a:r>
          </a:p>
          <a:p>
            <a:pPr marL="342900" indent="-342900">
              <a:spcBef>
                <a:spcPts val="800"/>
              </a:spcBef>
              <a:spcAft>
                <a:spcPts val="800"/>
              </a:spcAft>
              <a:buFont typeface="Arial" panose="020B0604020202020204" pitchFamily="34" charset="0"/>
              <a:buChar char="•"/>
            </a:pPr>
            <a:r>
              <a:rPr lang="en-US" sz="2200">
                <a:latin typeface="Arial" panose="020B0604020202020204" pitchFamily="34" charset="0"/>
                <a:cs typeface="Arial" panose="020B0604020202020204" pitchFamily="34" charset="0"/>
              </a:rPr>
              <a:t>Our brains want patterns and sets of rules. Like to believe that bad things can’t happen to good people. </a:t>
            </a:r>
          </a:p>
          <a:p>
            <a:pPr marL="342900" indent="-342900">
              <a:spcBef>
                <a:spcPts val="800"/>
              </a:spcBef>
              <a:spcAft>
                <a:spcPts val="800"/>
              </a:spcAft>
              <a:buFont typeface="Arial" panose="020B0604020202020204" pitchFamily="34" charset="0"/>
              <a:buChar char="•"/>
            </a:pPr>
            <a:r>
              <a:rPr lang="en-US" sz="2200">
                <a:latin typeface="Arial" panose="020B0604020202020204" pitchFamily="34" charset="0"/>
                <a:cs typeface="Arial" panose="020B0604020202020204" pitchFamily="34" charset="0"/>
              </a:rPr>
              <a:t>It is our job to actively challenge victim blaming and rape myths.</a:t>
            </a:r>
          </a:p>
          <a:p>
            <a:pPr marL="342900" indent="-342900">
              <a:spcBef>
                <a:spcPts val="800"/>
              </a:spcBef>
              <a:spcAft>
                <a:spcPts val="800"/>
              </a:spcAft>
              <a:buFont typeface="Arial" panose="020B0604020202020204" pitchFamily="34" charset="0"/>
              <a:buChar char="•"/>
            </a:pPr>
            <a:r>
              <a:rPr lang="en-US" sz="2200">
                <a:latin typeface="Arial" panose="020B0604020202020204" pitchFamily="34" charset="0"/>
                <a:cs typeface="Arial" panose="020B0604020202020204" pitchFamily="34" charset="0"/>
              </a:rPr>
              <a:t>Need to unlearn victim blaming, recognize rape myths, and to check our own assumptions around what sexual violence looks like, what a survivor looks like, what a perpetrator looks like, and what support looks like.</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2F81F32A-3362-1641-F1B6-3F38C15710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24</a:t>
            </a:fld>
            <a:endParaRPr lang="en-US" sz="1600" b="1">
              <a:solidFill>
                <a:schemeClr val="bg1"/>
              </a:solidFill>
            </a:endParaRPr>
          </a:p>
        </p:txBody>
      </p:sp>
    </p:spTree>
    <p:extLst>
      <p:ext uri="{BB962C8B-B14F-4D97-AF65-F5344CB8AC3E}">
        <p14:creationId xmlns:p14="http://schemas.microsoft.com/office/powerpoint/2010/main" val="1652118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7677219" cy="686788"/>
          </a:xfrm>
        </p:spPr>
        <p:txBody>
          <a:bodyPr anchor="t">
            <a:normAutofit fontScale="90000"/>
          </a:bodyPr>
          <a:lstStyle/>
          <a:p>
            <a:r>
              <a:rPr lang="en-CA">
                <a:latin typeface="Arial"/>
                <a:cs typeface="Arial"/>
              </a:rPr>
              <a:t>Trauma Informed Care </a:t>
            </a:r>
            <a:br>
              <a:rPr lang="en-CA"/>
            </a:br>
            <a:r>
              <a:rPr lang="en-CA">
                <a:solidFill>
                  <a:srgbClr val="87398B"/>
                </a:solidFill>
                <a:latin typeface="Arial"/>
                <a:cs typeface="Arial"/>
              </a:rPr>
              <a:t>false accusation</a:t>
            </a:r>
            <a:r>
              <a:rPr lang="fr-CA">
                <a:solidFill>
                  <a:srgbClr val="87398B"/>
                </a:solidFill>
                <a:latin typeface="Arial"/>
                <a:cs typeface="Arial"/>
              </a:rPr>
              <a:t>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652431"/>
            <a:ext cx="4381793" cy="1323439"/>
          </a:xfrm>
          <a:prstGeom prst="rect">
            <a:avLst/>
          </a:prstGeom>
          <a:noFill/>
        </p:spPr>
        <p:txBody>
          <a:bodyPr wrap="square" rtlCol="0">
            <a:spAutoFit/>
          </a:bodyPr>
          <a:lstStyle/>
          <a:p>
            <a:pPr>
              <a:spcBef>
                <a:spcPts val="800"/>
              </a:spcBef>
              <a:spcAft>
                <a:spcPts val="800"/>
              </a:spcAft>
            </a:pPr>
            <a:r>
              <a:rPr lang="en-US" sz="4000" dirty="0">
                <a:latin typeface="Arial" panose="020B0604020202020204" pitchFamily="34" charset="0"/>
                <a:cs typeface="Arial" panose="020B0604020202020204" pitchFamily="34" charset="0"/>
              </a:rPr>
              <a:t>False accusations are extremely rare</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4"/>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5"/>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2F81F32A-3362-1641-F1B6-3F38C15710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25</a:t>
            </a:fld>
            <a:endParaRPr lang="en-US" sz="1600" b="1">
              <a:solidFill>
                <a:schemeClr val="bg1"/>
              </a:solidFill>
            </a:endParaRPr>
          </a:p>
        </p:txBody>
      </p:sp>
      <p:pic>
        <p:nvPicPr>
          <p:cNvPr id="7" name="Picture 6" descr="Text&#10;&#10;Description automatically generated">
            <a:extLst>
              <a:ext uri="{FF2B5EF4-FFF2-40B4-BE49-F238E27FC236}">
                <a16:creationId xmlns:a16="http://schemas.microsoft.com/office/drawing/2014/main" id="{B699C2EE-F9D6-98DD-4579-98273902D4E0}"/>
              </a:ext>
            </a:extLst>
          </p:cNvPr>
          <p:cNvPicPr>
            <a:picLocks noChangeAspect="1"/>
          </p:cNvPicPr>
          <p:nvPr/>
        </p:nvPicPr>
        <p:blipFill>
          <a:blip r:embed="rId6"/>
          <a:stretch>
            <a:fillRect/>
          </a:stretch>
        </p:blipFill>
        <p:spPr>
          <a:xfrm>
            <a:off x="6267719" y="1606552"/>
            <a:ext cx="5569388" cy="4668806"/>
          </a:xfrm>
          <a:prstGeom prst="rect">
            <a:avLst/>
          </a:prstGeom>
        </p:spPr>
      </p:pic>
    </p:spTree>
    <p:extLst>
      <p:ext uri="{BB962C8B-B14F-4D97-AF65-F5344CB8AC3E}">
        <p14:creationId xmlns:p14="http://schemas.microsoft.com/office/powerpoint/2010/main" val="642132206"/>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924183" cy="686788"/>
          </a:xfrm>
        </p:spPr>
        <p:txBody>
          <a:bodyPr anchor="t">
            <a:normAutofit fontScale="90000"/>
          </a:bodyPr>
          <a:lstStyle/>
          <a:p>
            <a:r>
              <a:rPr lang="en-CA">
                <a:latin typeface="Arial"/>
                <a:cs typeface="Arial"/>
              </a:rPr>
              <a:t>Trauma Informed Care </a:t>
            </a:r>
            <a:r>
              <a:rPr lang="en-CA">
                <a:solidFill>
                  <a:srgbClr val="87398B"/>
                </a:solidFill>
                <a:latin typeface="Arial"/>
                <a:cs typeface="Arial"/>
              </a:rPr>
              <a:t>Listen. Believe. Support</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706305"/>
            <a:ext cx="8464135" cy="3195747"/>
          </a:xfrm>
          <a:prstGeom prst="rect">
            <a:avLst/>
          </a:prstGeom>
          <a:noFill/>
        </p:spPr>
        <p:txBody>
          <a:bodyPr wrap="square" rtlCol="0">
            <a:spAutoFit/>
          </a:bodyPr>
          <a:lstStyle/>
          <a:p>
            <a:pPr>
              <a:spcBef>
                <a:spcPts val="1000"/>
              </a:spcBef>
              <a:spcAft>
                <a:spcPts val="1000"/>
              </a:spcAft>
            </a:pPr>
            <a:r>
              <a:rPr lang="en-US" sz="2000">
                <a:latin typeface="Arial" panose="020B0604020202020204" pitchFamily="34" charset="0"/>
                <a:cs typeface="Arial" panose="020B0604020202020204" pitchFamily="34" charset="0"/>
              </a:rPr>
              <a:t>To build trust with a survivor, and to truly </a:t>
            </a:r>
            <a:r>
              <a:rPr lang="en-US" sz="2000" err="1">
                <a:latin typeface="Arial" panose="020B0604020202020204" pitchFamily="34" charset="0"/>
                <a:cs typeface="Arial" panose="020B0604020202020204" pitchFamily="34" charset="0"/>
              </a:rPr>
              <a:t>practise</a:t>
            </a:r>
            <a:r>
              <a:rPr lang="en-US" sz="2000">
                <a:latin typeface="Arial" panose="020B0604020202020204" pitchFamily="34" charset="0"/>
                <a:cs typeface="Arial" panose="020B0604020202020204" pitchFamily="34" charset="0"/>
              </a:rPr>
              <a:t> trauma informed care, we need to show that we believe them.</a:t>
            </a:r>
          </a:p>
          <a:p>
            <a:pPr>
              <a:spcBef>
                <a:spcPts val="800"/>
              </a:spcBef>
              <a:spcAft>
                <a:spcPts val="800"/>
              </a:spcAft>
            </a:pPr>
            <a:r>
              <a:rPr lang="en-US" sz="2000" b="1">
                <a:solidFill>
                  <a:srgbClr val="749C76"/>
                </a:solidFill>
                <a:latin typeface="Arial" panose="020B0604020202020204" pitchFamily="34" charset="0"/>
                <a:cs typeface="Arial" panose="020B0604020202020204" pitchFamily="34" charset="0"/>
              </a:rPr>
              <a:t>Listen</a:t>
            </a:r>
            <a:r>
              <a:rPr lang="en-US" sz="2000">
                <a:latin typeface="Arial" panose="020B0604020202020204" pitchFamily="34" charset="0"/>
                <a:cs typeface="Arial" panose="020B0604020202020204" pitchFamily="34" charset="0"/>
              </a:rPr>
              <a:t>: Listening needs to be judgement free, and we may need to challenge ourselves in being comfortable with silence.</a:t>
            </a:r>
          </a:p>
          <a:p>
            <a:pPr>
              <a:spcBef>
                <a:spcPts val="800"/>
              </a:spcBef>
              <a:spcAft>
                <a:spcPts val="800"/>
              </a:spcAft>
            </a:pPr>
            <a:r>
              <a:rPr lang="en-US" sz="2000" b="1">
                <a:solidFill>
                  <a:srgbClr val="749C76"/>
                </a:solidFill>
                <a:latin typeface="Arial" panose="020B0604020202020204" pitchFamily="34" charset="0"/>
                <a:cs typeface="Arial" panose="020B0604020202020204" pitchFamily="34" charset="0"/>
              </a:rPr>
              <a:t>Believe</a:t>
            </a:r>
            <a:r>
              <a:rPr lang="en-US" sz="2000">
                <a:latin typeface="Arial" panose="020B0604020202020204" pitchFamily="34" charset="0"/>
                <a:cs typeface="Arial" panose="020B0604020202020204" pitchFamily="34" charset="0"/>
              </a:rPr>
              <a:t>:</a:t>
            </a:r>
            <a:r>
              <a:rPr lang="en-US" sz="2000" b="1">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Check in with the survivor and make sure to validate their experiences and emotions. Validation reduces isolation. Practice compassion and empathy.</a:t>
            </a:r>
          </a:p>
          <a:p>
            <a:pPr>
              <a:spcBef>
                <a:spcPts val="800"/>
              </a:spcBef>
              <a:spcAft>
                <a:spcPts val="800"/>
              </a:spcAft>
            </a:pPr>
            <a:r>
              <a:rPr lang="en-US" sz="2000" b="1">
                <a:solidFill>
                  <a:srgbClr val="749C76"/>
                </a:solidFill>
                <a:latin typeface="Arial" panose="020B0604020202020204" pitchFamily="34" charset="0"/>
                <a:cs typeface="Arial" panose="020B0604020202020204" pitchFamily="34" charset="0"/>
              </a:rPr>
              <a:t>Support</a:t>
            </a:r>
            <a:r>
              <a:rPr lang="en-US" sz="2000">
                <a:latin typeface="Arial" panose="020B0604020202020204" pitchFamily="34" charset="0"/>
                <a:cs typeface="Arial" panose="020B0604020202020204" pitchFamily="34" charset="0"/>
              </a:rPr>
              <a:t>: Support as defined by the survivor</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26</a:t>
            </a:fld>
            <a:endParaRPr lang="en-US" sz="1600" b="1">
              <a:solidFill>
                <a:schemeClr val="bg1"/>
              </a:solidFill>
            </a:endParaRPr>
          </a:p>
        </p:txBody>
      </p:sp>
    </p:spTree>
    <p:extLst>
      <p:ext uri="{BB962C8B-B14F-4D97-AF65-F5344CB8AC3E}">
        <p14:creationId xmlns:p14="http://schemas.microsoft.com/office/powerpoint/2010/main" val="2477648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Trauma Informed Care </a:t>
            </a:r>
            <a:r>
              <a:rPr lang="en-CA">
                <a:solidFill>
                  <a:srgbClr val="87398B"/>
                </a:solidFill>
                <a:latin typeface="Arial"/>
                <a:cs typeface="Arial"/>
              </a:rPr>
              <a:t>Duty to Report procedures</a:t>
            </a:r>
            <a:br>
              <a:rPr lang="en-CA">
                <a:solidFill>
                  <a:srgbClr val="87398B"/>
                </a:solidFill>
                <a:latin typeface="Arial"/>
                <a:cs typeface="Arial"/>
              </a:rPr>
            </a:b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3022578"/>
            <a:ext cx="9764201" cy="2246769"/>
          </a:xfrm>
          <a:prstGeom prst="rect">
            <a:avLst/>
          </a:prstGeom>
          <a:noFill/>
        </p:spPr>
        <p:txBody>
          <a:bodyPr wrap="square" rtlCol="0">
            <a:spAutoFit/>
          </a:bodyPr>
          <a:lstStyle/>
          <a:p>
            <a:pPr rtl="0">
              <a:spcBef>
                <a:spcPts val="0"/>
              </a:spcBef>
              <a:spcAft>
                <a:spcPts val="0"/>
              </a:spcAft>
            </a:pPr>
            <a:r>
              <a:rPr lang="en-US" sz="2000" b="0" i="0" u="none" strike="noStrike" dirty="0">
                <a:solidFill>
                  <a:srgbClr val="000000"/>
                </a:solidFill>
                <a:effectLst/>
                <a:latin typeface="Arial" panose="020B0604020202020204" pitchFamily="34" charset="0"/>
                <a:cs typeface="Arial" panose="020B0604020202020204" pitchFamily="34" charset="0"/>
              </a:rPr>
              <a:t>If someone under the age of 16 experiences sexual violence and you have reasonable grounds to suspect that a child needs protection, then </a:t>
            </a:r>
            <a:r>
              <a:rPr lang="en-US" sz="2000" i="0" u="none" strike="noStrike" dirty="0">
                <a:solidFill>
                  <a:srgbClr val="000000"/>
                </a:solidFill>
                <a:effectLst/>
                <a:latin typeface="Arial" panose="020B0604020202020204" pitchFamily="34" charset="0"/>
                <a:cs typeface="Arial" panose="020B0604020202020204" pitchFamily="34" charset="0"/>
              </a:rPr>
              <a:t>there </a:t>
            </a:r>
            <a:r>
              <a:rPr lang="en-US" sz="2000" b="1" i="0" u="none" strike="noStrike" dirty="0">
                <a:solidFill>
                  <a:srgbClr val="000000"/>
                </a:solidFill>
                <a:effectLst/>
                <a:latin typeface="Arial" panose="020B0604020202020204" pitchFamily="34" charset="0"/>
                <a:cs typeface="Arial" panose="020B0604020202020204" pitchFamily="34" charset="0"/>
              </a:rPr>
              <a:t>is a duty to report. </a:t>
            </a:r>
          </a:p>
          <a:p>
            <a:pPr rtl="0">
              <a:spcBef>
                <a:spcPts val="0"/>
              </a:spcBef>
              <a:spcAft>
                <a:spcPts val="0"/>
              </a:spcAft>
            </a:pPr>
            <a:endParaRPr lang="en-US" sz="2000" b="0" dirty="0">
              <a:effectLst/>
              <a:latin typeface="Arial" panose="020B0604020202020204" pitchFamily="34" charset="0"/>
              <a:cs typeface="Arial" panose="020B0604020202020204" pitchFamily="34" charset="0"/>
            </a:endParaRPr>
          </a:p>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What are your organization / workplace policies and procedures around duty to report? </a:t>
            </a:r>
          </a:p>
          <a:p>
            <a:pPr marL="342900" indent="-342900" rtl="0" fontAlgn="base">
              <a:spcBef>
                <a:spcPts val="0"/>
              </a:spcBef>
              <a:spcAft>
                <a:spcPts val="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RECEs employed as supervisors – consider additional duties under the CYFSA</a:t>
            </a:r>
            <a:endParaRPr lang="en-US" sz="20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4"/>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5"/>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27</a:t>
            </a:fld>
            <a:endParaRPr lang="en-US" sz="1600" b="1">
              <a:solidFill>
                <a:schemeClr val="bg1"/>
              </a:solidFill>
            </a:endParaRPr>
          </a:p>
        </p:txBody>
      </p:sp>
      <p:sp>
        <p:nvSpPr>
          <p:cNvPr id="8" name="TextBox 7">
            <a:extLst>
              <a:ext uri="{FF2B5EF4-FFF2-40B4-BE49-F238E27FC236}">
                <a16:creationId xmlns:a16="http://schemas.microsoft.com/office/drawing/2014/main" id="{E9DDAA2E-BD14-DD61-52A8-074C7C239416}"/>
              </a:ext>
            </a:extLst>
          </p:cNvPr>
          <p:cNvSpPr txBox="1"/>
          <p:nvPr/>
        </p:nvSpPr>
        <p:spPr>
          <a:xfrm>
            <a:off x="1351857" y="5685634"/>
            <a:ext cx="9970885" cy="707886"/>
          </a:xfrm>
          <a:prstGeom prst="rect">
            <a:avLst/>
          </a:prstGeom>
          <a:noFill/>
          <a:ln w="38100">
            <a:solidFill>
              <a:srgbClr val="749C76"/>
            </a:solidFill>
          </a:ln>
        </p:spPr>
        <p:txBody>
          <a:bodyPr wrap="square" rtlCol="0">
            <a:spAutoFit/>
          </a:bodyPr>
          <a:lstStyle/>
          <a:p>
            <a:pPr algn="ctr" rtl="0" fontAlgn="base">
              <a:spcBef>
                <a:spcPts val="0"/>
              </a:spcBef>
              <a:spcAft>
                <a:spcPts val="0"/>
              </a:spcAft>
            </a:pPr>
            <a:r>
              <a:rPr lang="en-US" sz="2000" b="0" i="0" u="none" strike="noStrike">
                <a:solidFill>
                  <a:srgbClr val="000000"/>
                </a:solidFill>
                <a:effectLst/>
                <a:latin typeface="Arial" panose="020B0604020202020204" pitchFamily="34" charset="0"/>
                <a:cs typeface="Arial" panose="020B0604020202020204" pitchFamily="34" charset="0"/>
              </a:rPr>
              <a:t>Commit to Kids Module 6: Code of Conduct and Reporting, which links to</a:t>
            </a:r>
            <a:r>
              <a:rPr lang="en-US" sz="2000" b="0" i="1" u="none" strike="noStrike">
                <a:solidFill>
                  <a:srgbClr val="000000"/>
                </a:solidFill>
                <a:effectLst/>
                <a:latin typeface="Arial" panose="020B0604020202020204" pitchFamily="34" charset="0"/>
                <a:cs typeface="Arial" panose="020B0604020202020204" pitchFamily="34" charset="0"/>
              </a:rPr>
              <a:t> Child Protection Code of Conduct</a:t>
            </a:r>
            <a:endParaRPr lang="en-US" sz="2000" b="0" i="0" u="none" strike="noStrike">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515493"/>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Trauma Informed Care </a:t>
            </a:r>
            <a:r>
              <a:rPr lang="en-CA">
                <a:solidFill>
                  <a:srgbClr val="87398B"/>
                </a:solidFill>
                <a:latin typeface="Arial"/>
                <a:cs typeface="Arial"/>
              </a:rPr>
              <a:t>Duty to Report + CA</a:t>
            </a:r>
            <a:r>
              <a:rPr lang="fr-CA">
                <a:solidFill>
                  <a:srgbClr val="87398B"/>
                </a:solidFill>
                <a:latin typeface="Arial"/>
                <a:cs typeface="Arial"/>
              </a:rPr>
              <a:t>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28</a:t>
            </a:fld>
            <a:endParaRPr lang="en-US" sz="1600" b="1">
              <a:solidFill>
                <a:schemeClr val="bg1"/>
              </a:solidFill>
            </a:endParaRPr>
          </a:p>
        </p:txBody>
      </p:sp>
      <p:sp>
        <p:nvSpPr>
          <p:cNvPr id="6" name="Rectangle 5">
            <a:extLst>
              <a:ext uri="{FF2B5EF4-FFF2-40B4-BE49-F238E27FC236}">
                <a16:creationId xmlns:a16="http://schemas.microsoft.com/office/drawing/2014/main" id="{4CB9860E-E238-25CA-30AF-CCE0524ACE77}"/>
              </a:ext>
            </a:extLst>
          </p:cNvPr>
          <p:cNvSpPr/>
          <p:nvPr/>
        </p:nvSpPr>
        <p:spPr>
          <a:xfrm>
            <a:off x="1644072" y="2595330"/>
            <a:ext cx="9565396" cy="3343739"/>
          </a:xfrm>
          <a:prstGeom prst="rect">
            <a:avLst/>
          </a:prstGeom>
          <a:solidFill>
            <a:srgbClr val="749C76">
              <a:alpha val="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56273D-D891-90CB-E0A8-35BFD6BEB14F}"/>
              </a:ext>
            </a:extLst>
          </p:cNvPr>
          <p:cNvSpPr txBox="1"/>
          <p:nvPr/>
        </p:nvSpPr>
        <p:spPr>
          <a:xfrm>
            <a:off x="2155648" y="3039666"/>
            <a:ext cx="8515938" cy="2123658"/>
          </a:xfrm>
          <a:prstGeom prst="rect">
            <a:avLst/>
          </a:prstGeom>
          <a:noFill/>
        </p:spPr>
        <p:txBody>
          <a:bodyPr wrap="square" rtlCol="0">
            <a:spAutoFit/>
          </a:bodyPr>
          <a:lstStyle/>
          <a:p>
            <a:pPr>
              <a:spcBef>
                <a:spcPts val="1000"/>
              </a:spcBef>
              <a:spcAft>
                <a:spcPts val="1000"/>
              </a:spcAft>
            </a:pPr>
            <a:r>
              <a:rPr lang="en-US" sz="2200">
                <a:solidFill>
                  <a:srgbClr val="749C76"/>
                </a:solidFill>
                <a:latin typeface="Arial" panose="020B0604020202020204" pitchFamily="34" charset="0"/>
                <a:cs typeface="Arial" panose="020B0604020202020204" pitchFamily="34" charset="0"/>
              </a:rPr>
              <a:t>“Research indicates that many professionals overreport families based on stereotypes around racial identities. Both Indigenous and Africa-Canadian children and youth are overrepresented in child welfare due to systemic racism. Stereotypes around poverty can also lead to overreporting. While poverty is a risk factor for children and youth, it is not a cause of child maltreatment.”</a:t>
            </a:r>
          </a:p>
        </p:txBody>
      </p:sp>
      <p:sp>
        <p:nvSpPr>
          <p:cNvPr id="8" name="TextBox 7">
            <a:extLst>
              <a:ext uri="{FF2B5EF4-FFF2-40B4-BE49-F238E27FC236}">
                <a16:creationId xmlns:a16="http://schemas.microsoft.com/office/drawing/2014/main" id="{BE6F289F-DFCC-F374-1EF3-F067415ACBF7}"/>
              </a:ext>
            </a:extLst>
          </p:cNvPr>
          <p:cNvSpPr txBox="1"/>
          <p:nvPr/>
        </p:nvSpPr>
        <p:spPr>
          <a:xfrm>
            <a:off x="6413104" y="5339478"/>
            <a:ext cx="4134824" cy="307777"/>
          </a:xfrm>
          <a:prstGeom prst="rect">
            <a:avLst/>
          </a:prstGeom>
          <a:noFill/>
        </p:spPr>
        <p:txBody>
          <a:bodyPr wrap="square" rtlCol="0">
            <a:spAutoFit/>
          </a:bodyPr>
          <a:lstStyle/>
          <a:p>
            <a:pPr algn="r"/>
            <a:r>
              <a:rPr lang="en-US" sz="1400" i="1" spc="50">
                <a:solidFill>
                  <a:srgbClr val="749C76"/>
                </a:solidFill>
                <a:latin typeface="Arial" panose="020B0604020202020204" pitchFamily="34" charset="0"/>
                <a:cs typeface="Arial" panose="020B0604020202020204" pitchFamily="34" charset="0"/>
              </a:rPr>
              <a:t>Ontario Association of Children’s Aid Societies</a:t>
            </a:r>
          </a:p>
        </p:txBody>
      </p:sp>
      <p:sp>
        <p:nvSpPr>
          <p:cNvPr id="3" name="TextBox 2">
            <a:extLst>
              <a:ext uri="{FF2B5EF4-FFF2-40B4-BE49-F238E27FC236}">
                <a16:creationId xmlns:a16="http://schemas.microsoft.com/office/drawing/2014/main" id="{B9E0462B-CE3A-F099-84B7-050646FB7529}"/>
              </a:ext>
            </a:extLst>
          </p:cNvPr>
          <p:cNvSpPr txBox="1"/>
          <p:nvPr/>
        </p:nvSpPr>
        <p:spPr>
          <a:xfrm>
            <a:off x="1077661" y="6060239"/>
            <a:ext cx="7404602" cy="369332"/>
          </a:xfrm>
          <a:prstGeom prst="rect">
            <a:avLst/>
          </a:prstGeom>
          <a:noFill/>
        </p:spPr>
        <p:txBody>
          <a:bodyPr wrap="square" rtlCol="0">
            <a:spAutoFit/>
          </a:bodyPr>
          <a:lstStyle/>
          <a:p>
            <a:r>
              <a:rPr lang="en-CA">
                <a:latin typeface="Arial" panose="020B0604020202020204" pitchFamily="34" charset="0"/>
                <a:cs typeface="Arial" panose="020B0604020202020204" pitchFamily="34" charset="0"/>
                <a:hlinkClick r:id="rId5"/>
              </a:rPr>
              <a:t>College’s Racism and Bias in Reporting to Child Welfare  </a:t>
            </a:r>
            <a:endParaRPr lang="en-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160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8699194" cy="686788"/>
          </a:xfrm>
        </p:spPr>
        <p:txBody>
          <a:bodyPr anchor="t">
            <a:normAutofit fontScale="90000"/>
          </a:bodyPr>
          <a:lstStyle/>
          <a:p>
            <a:pPr rtl="0">
              <a:spcBef>
                <a:spcPts val="0"/>
              </a:spcBef>
              <a:spcAft>
                <a:spcPts val="0"/>
              </a:spcAft>
            </a:pPr>
            <a:r>
              <a:rPr lang="en-CA">
                <a:latin typeface="Arial"/>
                <a:cs typeface="Arial"/>
              </a:rPr>
              <a:t>Trauma Informed Care</a:t>
            </a:r>
            <a:br>
              <a:rPr lang="fr-CA"/>
            </a:br>
            <a:r>
              <a:rPr lang="en-CA">
                <a:solidFill>
                  <a:srgbClr val="87398B"/>
                </a:solidFill>
                <a:latin typeface="Arial"/>
                <a:cs typeface="Arial"/>
              </a:rPr>
              <a:t>how can we take a trauma informed approach when reporting?</a:t>
            </a:r>
            <a:br>
              <a:rPr lang="en-US" b="0">
                <a:effectLst/>
              </a:rPr>
            </a:br>
            <a:br>
              <a:rPr lang="en-US"/>
            </a:b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644073" y="2982373"/>
            <a:ext cx="5214493" cy="3477875"/>
          </a:xfrm>
          <a:prstGeom prst="rect">
            <a:avLst/>
          </a:prstGeom>
          <a:noFill/>
        </p:spPr>
        <p:txBody>
          <a:bodyPr wrap="square" rtlCol="0">
            <a:spAutoFit/>
          </a:bodyPr>
          <a:lstStyle/>
          <a:p>
            <a:pPr marL="342900" indent="-342900" rtl="0" fontAlgn="base">
              <a:spcBef>
                <a:spcPts val="0"/>
              </a:spcBef>
              <a:spcAft>
                <a:spcPts val="0"/>
              </a:spcAft>
              <a:buFont typeface="Arial" panose="020B0604020202020204" pitchFamily="34" charset="0"/>
              <a:buChar char="•"/>
            </a:pPr>
            <a:r>
              <a:rPr lang="en-US" sz="2000" b="0" i="0" u="none" strike="noStrike">
                <a:solidFill>
                  <a:srgbClr val="000000"/>
                </a:solidFill>
                <a:effectLst/>
                <a:latin typeface="Arial" panose="020B0604020202020204" pitchFamily="34" charset="0"/>
                <a:cs typeface="Arial" panose="020B0604020202020204" pitchFamily="34" charset="0"/>
              </a:rPr>
              <a:t>Understand the risk factors associated with the involvement of CAS and the justice system. These systems are not always safe for everyone, and these processes can be retraumatizing. Be sensitive to these risks and when supporting the survivor.</a:t>
            </a:r>
          </a:p>
          <a:p>
            <a:pPr marL="171450" indent="-171450" rtl="0" fontAlgn="base">
              <a:spcBef>
                <a:spcPts val="0"/>
              </a:spcBef>
              <a:spcAft>
                <a:spcPts val="0"/>
              </a:spcAft>
              <a:buFont typeface="Arial" panose="020B0604020202020204" pitchFamily="34" charset="0"/>
              <a:buChar char="•"/>
            </a:pPr>
            <a:endParaRPr lang="en-US" sz="2000" b="0" i="0" u="none" strike="noStrike">
              <a:solidFill>
                <a:srgbClr val="000000"/>
              </a:solidFill>
              <a:effectLst/>
              <a:latin typeface="Arial" panose="020B0604020202020204" pitchFamily="34" charset="0"/>
              <a:cs typeface="Arial" panose="020B0604020202020204" pitchFamily="34" charset="0"/>
            </a:endParaRPr>
          </a:p>
          <a:p>
            <a:pPr marL="342900" indent="-342900" rtl="0" fontAlgn="base">
              <a:spcBef>
                <a:spcPts val="0"/>
              </a:spcBef>
              <a:spcAft>
                <a:spcPts val="0"/>
              </a:spcAft>
              <a:buFont typeface="Arial" panose="020B0604020202020204" pitchFamily="34" charset="0"/>
              <a:buChar char="•"/>
            </a:pPr>
            <a:r>
              <a:rPr lang="en-US" sz="2000" b="0" i="0" u="none" strike="noStrike">
                <a:solidFill>
                  <a:srgbClr val="000000"/>
                </a:solidFill>
                <a:effectLst/>
                <a:latin typeface="Arial" panose="020B0604020202020204" pitchFamily="34" charset="0"/>
                <a:cs typeface="Arial" panose="020B0604020202020204" pitchFamily="34" charset="0"/>
              </a:rPr>
              <a:t>Young folks face unique barriers. They may fear a loss of control after disclosing, and this is valid. </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29</a:t>
            </a:fld>
            <a:endParaRPr lang="en-US" sz="1600" b="1">
              <a:solidFill>
                <a:schemeClr val="bg1"/>
              </a:solidFill>
            </a:endParaRPr>
          </a:p>
        </p:txBody>
      </p:sp>
      <p:pic>
        <p:nvPicPr>
          <p:cNvPr id="13" name="Picture 12" descr="Text&#10;&#10;Description automatically generated">
            <a:extLst>
              <a:ext uri="{FF2B5EF4-FFF2-40B4-BE49-F238E27FC236}">
                <a16:creationId xmlns:a16="http://schemas.microsoft.com/office/drawing/2014/main" id="{64F262A6-9047-20A7-B226-08926F50D48F}"/>
              </a:ext>
            </a:extLst>
          </p:cNvPr>
          <p:cNvPicPr>
            <a:picLocks noChangeAspect="1"/>
          </p:cNvPicPr>
          <p:nvPr/>
        </p:nvPicPr>
        <p:blipFill>
          <a:blip r:embed="rId5"/>
          <a:stretch>
            <a:fillRect/>
          </a:stretch>
        </p:blipFill>
        <p:spPr>
          <a:xfrm>
            <a:off x="7370423" y="2982373"/>
            <a:ext cx="3753206" cy="3325573"/>
          </a:xfrm>
          <a:prstGeom prst="rect">
            <a:avLst/>
          </a:prstGeom>
        </p:spPr>
      </p:pic>
    </p:spTree>
    <p:extLst>
      <p:ext uri="{BB962C8B-B14F-4D97-AF65-F5344CB8AC3E}">
        <p14:creationId xmlns:p14="http://schemas.microsoft.com/office/powerpoint/2010/main" val="261905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a:t>
            </a:fld>
            <a:endParaRPr lang="en-US" sz="1600" b="1">
              <a:solidFill>
                <a:schemeClr val="bg1"/>
              </a:solidFill>
            </a:endParaRPr>
          </a:p>
        </p:txBody>
      </p:sp>
      <p:sp>
        <p:nvSpPr>
          <p:cNvPr id="26" name="Footer Placeholder 1">
            <a:extLst>
              <a:ext uri="{FF2B5EF4-FFF2-40B4-BE49-F238E27FC236}">
                <a16:creationId xmlns:a16="http://schemas.microsoft.com/office/drawing/2014/main" id="{75FE5C7F-8D5D-2D1D-6BC4-76E92D57EA66}"/>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p:txBody>
      </p:sp>
      <p:sp>
        <p:nvSpPr>
          <p:cNvPr id="42" name="Title 1">
            <a:extLst>
              <a:ext uri="{FF2B5EF4-FFF2-40B4-BE49-F238E27FC236}">
                <a16:creationId xmlns:a16="http://schemas.microsoft.com/office/drawing/2014/main" id="{C19E8FF7-68DB-4B99-07F3-FEE46B43F453}"/>
              </a:ext>
            </a:extLst>
          </p:cNvPr>
          <p:cNvSpPr>
            <a:spLocks noGrp="1"/>
          </p:cNvSpPr>
          <p:nvPr>
            <p:ph type="title"/>
          </p:nvPr>
        </p:nvSpPr>
        <p:spPr>
          <a:xfrm>
            <a:off x="1714207" y="1116676"/>
            <a:ext cx="7706883" cy="686788"/>
          </a:xfrm>
        </p:spPr>
        <p:txBody>
          <a:bodyPr anchor="t">
            <a:normAutofit fontScale="90000"/>
          </a:bodyPr>
          <a:lstStyle/>
          <a:p>
            <a:r>
              <a:rPr lang="en-CA"/>
              <a:t>Land Acknowledgement</a:t>
            </a:r>
            <a:br>
              <a:rPr lang="en-US">
                <a:solidFill>
                  <a:srgbClr val="1F1F1F"/>
                </a:solidFill>
              </a:rPr>
            </a:br>
            <a:br>
              <a:rPr lang="en-US"/>
            </a:br>
            <a:endParaRPr lang="en-US"/>
          </a:p>
        </p:txBody>
      </p:sp>
      <p:cxnSp>
        <p:nvCxnSpPr>
          <p:cNvPr id="43" name="Straight Connector 42">
            <a:extLst>
              <a:ext uri="{FF2B5EF4-FFF2-40B4-BE49-F238E27FC236}">
                <a16:creationId xmlns:a16="http://schemas.microsoft.com/office/drawing/2014/main" id="{4B4D67E3-2AC8-27B2-C3C4-5EF6A3B5D982}"/>
              </a:ext>
            </a:extLst>
          </p:cNvPr>
          <p:cNvCxnSpPr>
            <a:cxnSpLocks/>
          </p:cNvCxnSpPr>
          <p:nvPr/>
        </p:nvCxnSpPr>
        <p:spPr>
          <a:xfrm>
            <a:off x="129309" y="1421987"/>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pic>
        <p:nvPicPr>
          <p:cNvPr id="2" name="Picture 1" descr="Logo, company name&#10;&#10;Description automatically generated">
            <a:extLst>
              <a:ext uri="{FF2B5EF4-FFF2-40B4-BE49-F238E27FC236}">
                <a16:creationId xmlns:a16="http://schemas.microsoft.com/office/drawing/2014/main" id="{30E7EC91-55ED-5EEC-00DE-5000C44AC999}"/>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39DBDCC-73F0-556E-5FE1-453E5FE08BBE}"/>
              </a:ext>
            </a:extLst>
          </p:cNvPr>
          <p:cNvPicPr>
            <a:picLocks noChangeAspect="1"/>
          </p:cNvPicPr>
          <p:nvPr/>
        </p:nvPicPr>
        <p:blipFill>
          <a:blip r:embed="rId4"/>
          <a:stretch>
            <a:fillRect/>
          </a:stretch>
        </p:blipFill>
        <p:spPr>
          <a:xfrm>
            <a:off x="10178343" y="372968"/>
            <a:ext cx="1604197" cy="677448"/>
          </a:xfrm>
          <a:prstGeom prst="rect">
            <a:avLst/>
          </a:prstGeom>
        </p:spPr>
      </p:pic>
      <p:pic>
        <p:nvPicPr>
          <p:cNvPr id="4" name="Picture 3" descr="A body of water with rocks and trees around it&#10;&#10;Description automatically generated with medium confidence">
            <a:extLst>
              <a:ext uri="{FF2B5EF4-FFF2-40B4-BE49-F238E27FC236}">
                <a16:creationId xmlns:a16="http://schemas.microsoft.com/office/drawing/2014/main" id="{61897B0F-9216-0A32-E42A-D3F2AFB29EBE}"/>
              </a:ext>
            </a:extLst>
          </p:cNvPr>
          <p:cNvPicPr>
            <a:picLocks noChangeAspect="1"/>
          </p:cNvPicPr>
          <p:nvPr/>
        </p:nvPicPr>
        <p:blipFill>
          <a:blip r:embed="rId5"/>
          <a:stretch>
            <a:fillRect/>
          </a:stretch>
        </p:blipFill>
        <p:spPr>
          <a:xfrm>
            <a:off x="3074849" y="2165969"/>
            <a:ext cx="6042301" cy="4024243"/>
          </a:xfrm>
          <a:prstGeom prst="rect">
            <a:avLst/>
          </a:prstGeom>
        </p:spPr>
      </p:pic>
    </p:spTree>
    <p:extLst>
      <p:ext uri="{BB962C8B-B14F-4D97-AF65-F5344CB8AC3E}">
        <p14:creationId xmlns:p14="http://schemas.microsoft.com/office/powerpoint/2010/main" val="3612915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Trauma Informed Care </a:t>
            </a:r>
            <a:r>
              <a:rPr lang="en-CA">
                <a:solidFill>
                  <a:srgbClr val="87398B"/>
                </a:solidFill>
                <a:latin typeface="Arial"/>
                <a:cs typeface="Arial"/>
              </a:rPr>
              <a:t>Duty to Report procedures</a:t>
            </a:r>
            <a:br>
              <a:rPr lang="en-CA">
                <a:solidFill>
                  <a:srgbClr val="87398B"/>
                </a:solidFill>
                <a:latin typeface="Arial"/>
                <a:cs typeface="Arial"/>
              </a:rPr>
            </a:b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3022578"/>
            <a:ext cx="9764201" cy="2246769"/>
          </a:xfrm>
          <a:prstGeom prst="rect">
            <a:avLst/>
          </a:prstGeom>
          <a:noFill/>
        </p:spPr>
        <p:txBody>
          <a:bodyPr wrap="square" rtlCol="0">
            <a:spAutoFit/>
          </a:bodyPr>
          <a:lstStyle/>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The reporting process can be isolating for RECEs. How can you support a staff who has or has had to report? </a:t>
            </a:r>
          </a:p>
          <a:p>
            <a:pPr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Duty to report means reporting concerns – the weight of proving the abuse is not on </a:t>
            </a:r>
            <a:r>
              <a:rPr lang="en-US" sz="2000" dirty="0">
                <a:solidFill>
                  <a:srgbClr val="000000"/>
                </a:solidFill>
                <a:latin typeface="Arial" panose="020B0604020202020204" pitchFamily="34" charset="0"/>
                <a:cs typeface="Arial" panose="020B0604020202020204" pitchFamily="34" charset="0"/>
              </a:rPr>
              <a:t>the reporter</a:t>
            </a:r>
            <a:r>
              <a:rPr lang="en-US" sz="2000" b="0" i="0" u="none" strike="noStrike" dirty="0">
                <a:solidFill>
                  <a:srgbClr val="000000"/>
                </a:solidFill>
                <a:effectLst/>
                <a:latin typeface="Arial" panose="020B0604020202020204" pitchFamily="34" charset="0"/>
                <a:cs typeface="Arial" panose="020B0604020202020204" pitchFamily="34" charset="0"/>
              </a:rPr>
              <a:t>.</a:t>
            </a:r>
          </a:p>
          <a:p>
            <a:pPr rtl="0" fontAlgn="base">
              <a:spcBef>
                <a:spcPts val="0"/>
              </a:spcBef>
              <a:spcAft>
                <a:spcPts val="0"/>
              </a:spcAft>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US" sz="2000" b="0" i="0" u="none" strike="noStrike" dirty="0" err="1">
                <a:solidFill>
                  <a:srgbClr val="000000"/>
                </a:solidFill>
                <a:effectLst/>
                <a:latin typeface="Arial" panose="020B0604020202020204" pitchFamily="34" charset="0"/>
                <a:cs typeface="Arial" panose="020B0604020202020204" pitchFamily="34" charset="0"/>
              </a:rPr>
              <a:t>Prioritise</a:t>
            </a:r>
            <a:r>
              <a:rPr lang="en-US" sz="2000" b="0" i="0" u="none" strike="noStrike" dirty="0">
                <a:solidFill>
                  <a:srgbClr val="000000"/>
                </a:solidFill>
                <a:effectLst/>
                <a:latin typeface="Arial" panose="020B0604020202020204" pitchFamily="34" charset="0"/>
                <a:cs typeface="Arial" panose="020B0604020202020204" pitchFamily="34" charset="0"/>
              </a:rPr>
              <a:t> self-care and building a support system.</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30</a:t>
            </a:fld>
            <a:endParaRPr lang="en-US" sz="1600" b="1">
              <a:solidFill>
                <a:schemeClr val="bg1"/>
              </a:solidFill>
            </a:endParaRPr>
          </a:p>
        </p:txBody>
      </p:sp>
    </p:spTree>
    <p:extLst>
      <p:ext uri="{BB962C8B-B14F-4D97-AF65-F5344CB8AC3E}">
        <p14:creationId xmlns:p14="http://schemas.microsoft.com/office/powerpoint/2010/main" val="20224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41A7C68-F828-EC48-5037-8E549B674F82}"/>
              </a:ext>
            </a:extLst>
          </p:cNvPr>
          <p:cNvSpPr/>
          <p:nvPr/>
        </p:nvSpPr>
        <p:spPr>
          <a:xfrm>
            <a:off x="-73891" y="3053285"/>
            <a:ext cx="12349018" cy="3883223"/>
          </a:xfrm>
          <a:prstGeom prst="rect">
            <a:avLst/>
          </a:prstGeom>
          <a:solidFill>
            <a:srgbClr val="87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CB5652D0-AD54-671D-C9DC-83E5442CE696}"/>
              </a:ext>
            </a:extLst>
          </p:cNvPr>
          <p:cNvSpPr txBox="1">
            <a:spLocks/>
          </p:cNvSpPr>
          <p:nvPr/>
        </p:nvSpPr>
        <p:spPr>
          <a:xfrm>
            <a:off x="969818" y="3839280"/>
            <a:ext cx="10132291" cy="231123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nSpc>
                <a:spcPct val="120000"/>
              </a:lnSpc>
              <a:spcBef>
                <a:spcPts val="1200"/>
              </a:spcBef>
              <a:spcAft>
                <a:spcPts val="1200"/>
              </a:spcAft>
            </a:pPr>
            <a:r>
              <a:rPr lang="en-US" sz="7200">
                <a:solidFill>
                  <a:schemeClr val="bg1"/>
                </a:solidFill>
              </a:rPr>
              <a:t>Disclosures</a:t>
            </a:r>
          </a:p>
        </p:txBody>
      </p:sp>
      <p:pic>
        <p:nvPicPr>
          <p:cNvPr id="3" name="Picture 2" descr="Logo, company name&#10;&#10;Description automatically generated">
            <a:extLst>
              <a:ext uri="{FF2B5EF4-FFF2-40B4-BE49-F238E27FC236}">
                <a16:creationId xmlns:a16="http://schemas.microsoft.com/office/drawing/2014/main" id="{26C7695F-40D4-AE55-8F58-83A4E086E4F1}"/>
              </a:ext>
            </a:extLst>
          </p:cNvPr>
          <p:cNvPicPr>
            <a:picLocks noChangeAspect="1"/>
          </p:cNvPicPr>
          <p:nvPr/>
        </p:nvPicPr>
        <p:blipFill>
          <a:blip r:embed="rId2"/>
          <a:stretch>
            <a:fillRect/>
          </a:stretch>
        </p:blipFill>
        <p:spPr>
          <a:xfrm>
            <a:off x="2001942" y="556337"/>
            <a:ext cx="4130840" cy="198598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7D0EBF1-05C6-DADC-AE54-7882D95AD7EB}"/>
              </a:ext>
            </a:extLst>
          </p:cNvPr>
          <p:cNvPicPr>
            <a:picLocks noChangeAspect="1"/>
          </p:cNvPicPr>
          <p:nvPr/>
        </p:nvPicPr>
        <p:blipFill>
          <a:blip r:embed="rId3"/>
          <a:stretch>
            <a:fillRect/>
          </a:stretch>
        </p:blipFill>
        <p:spPr>
          <a:xfrm>
            <a:off x="6537064" y="902071"/>
            <a:ext cx="2970305" cy="1254351"/>
          </a:xfrm>
          <a:prstGeom prst="rect">
            <a:avLst/>
          </a:prstGeom>
        </p:spPr>
      </p:pic>
    </p:spTree>
    <p:extLst>
      <p:ext uri="{BB962C8B-B14F-4D97-AF65-F5344CB8AC3E}">
        <p14:creationId xmlns:p14="http://schemas.microsoft.com/office/powerpoint/2010/main" val="3933806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Disclosures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9" y="2086942"/>
            <a:ext cx="5708568" cy="3477875"/>
          </a:xfrm>
          <a:prstGeom prst="rect">
            <a:avLst/>
          </a:prstGeom>
          <a:noFill/>
        </p:spPr>
        <p:txBody>
          <a:bodyPr wrap="square" rtlCol="0">
            <a:spAutoFit/>
          </a:bodyPr>
          <a:lstStyle/>
          <a:p>
            <a:pPr marL="342900" indent="-342900" rtl="0" fontAlgn="base">
              <a:spcBef>
                <a:spcPts val="0"/>
              </a:spcBef>
              <a:spcAft>
                <a:spcPts val="0"/>
              </a:spcAft>
              <a:buFont typeface="Arial" panose="020B0604020202020204" pitchFamily="34" charset="0"/>
              <a:buChar char="•"/>
            </a:pPr>
            <a:r>
              <a:rPr lang="en-US" sz="2000" b="0" i="0" u="none" strike="noStrike">
                <a:solidFill>
                  <a:srgbClr val="000000"/>
                </a:solidFill>
                <a:effectLst/>
                <a:latin typeface="Arial" panose="020B0604020202020204" pitchFamily="34" charset="0"/>
                <a:cs typeface="Arial" panose="020B0604020202020204" pitchFamily="34" charset="0"/>
              </a:rPr>
              <a:t>A survivor-centered approach is about building trust with a survivor and allowing them the space to reclaim their agency and sense of self.</a:t>
            </a:r>
          </a:p>
          <a:p>
            <a:pPr marL="342900" indent="-342900" rtl="0" fontAlgn="base">
              <a:spcBef>
                <a:spcPts val="0"/>
              </a:spcBef>
              <a:spcAft>
                <a:spcPts val="0"/>
              </a:spcAft>
              <a:buFont typeface="Arial" panose="020B0604020202020204" pitchFamily="34" charset="0"/>
              <a:buChar char="•"/>
            </a:pPr>
            <a:endParaRPr lang="en-US" sz="2000" b="0" i="0" u="none" strike="noStrike">
              <a:solidFill>
                <a:srgbClr val="000000"/>
              </a:solidFill>
              <a:effectLst/>
              <a:latin typeface="Arial" panose="020B0604020202020204" pitchFamily="34" charset="0"/>
              <a:cs typeface="Arial" panose="020B0604020202020204" pitchFamily="34" charset="0"/>
            </a:endParaRPr>
          </a:p>
          <a:p>
            <a:pPr marL="342900" indent="-342900" rtl="0" fontAlgn="base">
              <a:spcBef>
                <a:spcPts val="0"/>
              </a:spcBef>
              <a:spcAft>
                <a:spcPts val="0"/>
              </a:spcAft>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Receiving disclosures can be overwhelming and require trauma-informed care for both the survivor and yourself</a:t>
            </a:r>
          </a:p>
          <a:p>
            <a:pPr rtl="0" fontAlgn="base">
              <a:spcBef>
                <a:spcPts val="0"/>
              </a:spcBef>
              <a:spcAft>
                <a:spcPts val="0"/>
              </a:spcAft>
            </a:pPr>
            <a:endParaRPr lang="en-US" sz="2000">
              <a:solidFill>
                <a:srgbClr val="000000"/>
              </a:solidFill>
              <a:latin typeface="Arial" panose="020B0604020202020204" pitchFamily="34" charset="0"/>
              <a:cs typeface="Arial" panose="020B0604020202020204" pitchFamily="34" charset="0"/>
            </a:endParaRPr>
          </a:p>
          <a:p>
            <a:pPr marL="342900" indent="-342900" rtl="0" fontAlgn="base">
              <a:spcBef>
                <a:spcPts val="0"/>
              </a:spcBef>
              <a:spcAft>
                <a:spcPts val="0"/>
              </a:spcAft>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Disclosures are a process as opposed to a one-time event</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6" name="Slide Number Placeholder 2">
            <a:extLst>
              <a:ext uri="{FF2B5EF4-FFF2-40B4-BE49-F238E27FC236}">
                <a16:creationId xmlns:a16="http://schemas.microsoft.com/office/drawing/2014/main" id="{A975FC58-9019-489F-90E3-6C68BA4DFAF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32</a:t>
            </a:fld>
            <a:endParaRPr lang="en-US" sz="1600" b="1">
              <a:solidFill>
                <a:schemeClr val="bg1"/>
              </a:solidFill>
            </a:endParaRPr>
          </a:p>
        </p:txBody>
      </p:sp>
      <p:pic>
        <p:nvPicPr>
          <p:cNvPr id="11" name="Graphic 10" descr="Chat outline">
            <a:extLst>
              <a:ext uri="{FF2B5EF4-FFF2-40B4-BE49-F238E27FC236}">
                <a16:creationId xmlns:a16="http://schemas.microsoft.com/office/drawing/2014/main" id="{7DA3E236-5B24-86C8-377C-80B5D9C98F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5938" y="2176368"/>
            <a:ext cx="3214744" cy="3214744"/>
          </a:xfrm>
          <a:prstGeom prst="rect">
            <a:avLst/>
          </a:prstGeom>
        </p:spPr>
      </p:pic>
    </p:spTree>
    <p:extLst>
      <p:ext uri="{BB962C8B-B14F-4D97-AF65-F5344CB8AC3E}">
        <p14:creationId xmlns:p14="http://schemas.microsoft.com/office/powerpoint/2010/main" val="3358062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Disclosure</a:t>
            </a:r>
            <a:r>
              <a:rPr lang="fr-CA">
                <a:latin typeface="Arial"/>
                <a:cs typeface="Arial"/>
              </a:rPr>
              <a:t>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590417" y="1956581"/>
            <a:ext cx="9011166" cy="3303468"/>
          </a:xfrm>
          <a:prstGeom prst="rect">
            <a:avLst/>
          </a:prstGeom>
          <a:noFill/>
        </p:spPr>
        <p:txBody>
          <a:bodyPr wrap="square" rtlCol="0">
            <a:spAutoFit/>
          </a:bodyPr>
          <a:lstStyle/>
          <a:p>
            <a:pPr marL="457200" indent="-457200">
              <a:buFont typeface="Arial" panose="020B0604020202020204" pitchFamily="34" charset="0"/>
              <a:buChar char="•"/>
            </a:pPr>
            <a:r>
              <a:rPr lang="en-US" sz="2400" b="1">
                <a:solidFill>
                  <a:srgbClr val="87398B"/>
                </a:solidFill>
                <a:latin typeface="Arial" panose="020B0604020202020204" pitchFamily="34" charset="0"/>
                <a:cs typeface="Arial" panose="020B0604020202020204" pitchFamily="34" charset="0"/>
              </a:rPr>
              <a:t>Discovery: </a:t>
            </a:r>
            <a:r>
              <a:rPr lang="en-US" sz="2400">
                <a:latin typeface="Arial" panose="020B0604020202020204" pitchFamily="34" charset="0"/>
                <a:cs typeface="Arial" panose="020B0604020202020204" pitchFamily="34" charset="0"/>
              </a:rPr>
              <a:t>Recognizing signs and symptoms of injury or signs of trauma</a:t>
            </a:r>
          </a:p>
          <a:p>
            <a:pPr marL="457200" indent="-457200">
              <a:spcBef>
                <a:spcPts val="400"/>
              </a:spcBef>
              <a:spcAft>
                <a:spcPts val="400"/>
              </a:spcAft>
              <a:buFont typeface="Arial" panose="020B0604020202020204" pitchFamily="34" charset="0"/>
              <a:buChar char="•"/>
            </a:pPr>
            <a:r>
              <a:rPr lang="en-US" sz="2400" b="1">
                <a:solidFill>
                  <a:srgbClr val="87398B"/>
                </a:solidFill>
                <a:latin typeface="Arial" panose="020B0604020202020204" pitchFamily="34" charset="0"/>
                <a:cs typeface="Arial" panose="020B0604020202020204" pitchFamily="34" charset="0"/>
              </a:rPr>
              <a:t>Accidental: </a:t>
            </a:r>
            <a:r>
              <a:rPr lang="en-US" sz="2400">
                <a:latin typeface="Arial" panose="020B0604020202020204" pitchFamily="34" charset="0"/>
                <a:cs typeface="Arial" panose="020B0604020202020204" pitchFamily="34" charset="0"/>
              </a:rPr>
              <a:t>The secret ‘slips out’</a:t>
            </a:r>
            <a:endParaRPr lang="en-US" sz="2400" b="1">
              <a:solidFill>
                <a:srgbClr val="87398B"/>
              </a:solidFill>
              <a:latin typeface="Arial" panose="020B0604020202020204" pitchFamily="34" charset="0"/>
              <a:cs typeface="Arial" panose="020B0604020202020204" pitchFamily="34" charset="0"/>
            </a:endParaRPr>
          </a:p>
          <a:p>
            <a:pPr marL="457200" indent="-457200">
              <a:spcBef>
                <a:spcPts val="400"/>
              </a:spcBef>
              <a:spcAft>
                <a:spcPts val="400"/>
              </a:spcAft>
              <a:buFont typeface="Arial" panose="020B0604020202020204" pitchFamily="34" charset="0"/>
              <a:buChar char="•"/>
            </a:pPr>
            <a:r>
              <a:rPr lang="en-US" sz="2400" b="1">
                <a:solidFill>
                  <a:srgbClr val="87398B"/>
                </a:solidFill>
                <a:latin typeface="Arial" panose="020B0604020202020204" pitchFamily="34" charset="0"/>
                <a:cs typeface="Arial" panose="020B0604020202020204" pitchFamily="34" charset="0"/>
              </a:rPr>
              <a:t>On purpose: </a:t>
            </a:r>
            <a:r>
              <a:rPr lang="en-US" sz="2400">
                <a:latin typeface="Arial" panose="020B0604020202020204" pitchFamily="34" charset="0"/>
                <a:cs typeface="Arial" panose="020B0604020202020204" pitchFamily="34" charset="0"/>
              </a:rPr>
              <a:t>The survivor or offender tells someone about the abuse</a:t>
            </a:r>
            <a:endParaRPr lang="en-US" sz="2400" b="1">
              <a:solidFill>
                <a:srgbClr val="87398B"/>
              </a:solidFill>
              <a:latin typeface="Arial" panose="020B0604020202020204" pitchFamily="34" charset="0"/>
              <a:cs typeface="Arial" panose="020B0604020202020204" pitchFamily="34" charset="0"/>
            </a:endParaRPr>
          </a:p>
          <a:p>
            <a:pPr marL="457200" indent="-457200">
              <a:spcBef>
                <a:spcPts val="400"/>
              </a:spcBef>
              <a:spcAft>
                <a:spcPts val="400"/>
              </a:spcAft>
              <a:buFont typeface="Arial" panose="020B0604020202020204" pitchFamily="34" charset="0"/>
              <a:buChar char="•"/>
            </a:pPr>
            <a:r>
              <a:rPr lang="en-US" sz="2400" b="1">
                <a:solidFill>
                  <a:srgbClr val="87398B"/>
                </a:solidFill>
                <a:latin typeface="Arial" panose="020B0604020202020204" pitchFamily="34" charset="0"/>
                <a:cs typeface="Arial" panose="020B0604020202020204" pitchFamily="34" charset="0"/>
              </a:rPr>
              <a:t>Through a process of personal healing: </a:t>
            </a:r>
            <a:r>
              <a:rPr lang="en-US" sz="2400">
                <a:latin typeface="Arial" panose="020B0604020202020204" pitchFamily="34" charset="0"/>
                <a:cs typeface="Arial" panose="020B0604020202020204" pitchFamily="34" charset="0"/>
              </a:rPr>
              <a:t>Sometimes healing processes allow victims to remember incidences of childhood abuse that had been repressed. </a:t>
            </a:r>
            <a:endParaRPr lang="en-US" sz="1900">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6" name="Slide Number Placeholder 2">
            <a:extLst>
              <a:ext uri="{FF2B5EF4-FFF2-40B4-BE49-F238E27FC236}">
                <a16:creationId xmlns:a16="http://schemas.microsoft.com/office/drawing/2014/main" id="{A975FC58-9019-489F-90E3-6C68BA4DFAF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33</a:t>
            </a:fld>
            <a:endParaRPr lang="en-US" sz="1600" b="1">
              <a:solidFill>
                <a:schemeClr val="bg1"/>
              </a:solidFill>
            </a:endParaRPr>
          </a:p>
        </p:txBody>
      </p:sp>
    </p:spTree>
    <p:extLst>
      <p:ext uri="{BB962C8B-B14F-4D97-AF65-F5344CB8AC3E}">
        <p14:creationId xmlns:p14="http://schemas.microsoft.com/office/powerpoint/2010/main" val="2188638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7326097" cy="686788"/>
          </a:xfrm>
        </p:spPr>
        <p:txBody>
          <a:bodyPr anchor="t">
            <a:normAutofit fontScale="90000"/>
          </a:bodyPr>
          <a:lstStyle/>
          <a:p>
            <a:r>
              <a:rPr lang="en-CA">
                <a:latin typeface="Arial"/>
                <a:cs typeface="Arial"/>
              </a:rPr>
              <a:t>Disclosures</a:t>
            </a:r>
            <a:br>
              <a:rPr lang="en-CA"/>
            </a:br>
            <a:r>
              <a:rPr lang="en-CA">
                <a:solidFill>
                  <a:srgbClr val="87398B"/>
                </a:solidFill>
                <a:latin typeface="Arial"/>
                <a:cs typeface="Arial"/>
              </a:rPr>
              <a:t>why we may hesitate to act</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496957"/>
            <a:ext cx="9075711" cy="3960058"/>
          </a:xfrm>
          <a:prstGeom prst="rect">
            <a:avLst/>
          </a:prstGeom>
          <a:noFill/>
        </p:spPr>
        <p:txBody>
          <a:bodyPr wrap="square" rtlCol="0">
            <a:spAutoFit/>
          </a:bodyPr>
          <a:lstStyle/>
          <a:p>
            <a:pPr marL="342900" indent="-342900">
              <a:spcBef>
                <a:spcPts val="400"/>
              </a:spcBef>
              <a:spcAft>
                <a:spcPts val="400"/>
              </a:spcAft>
              <a:buFont typeface="Arial" panose="020B0604020202020204" pitchFamily="34" charset="0"/>
              <a:buChar char="•"/>
            </a:pPr>
            <a:r>
              <a:rPr lang="en-US" sz="2200">
                <a:solidFill>
                  <a:srgbClr val="1F1F1F"/>
                </a:solidFill>
                <a:latin typeface="Arial" panose="020B0604020202020204" pitchFamily="34" charset="0"/>
                <a:cs typeface="Arial" panose="020B0604020202020204" pitchFamily="34" charset="0"/>
              </a:rPr>
              <a:t>The Bystander effect</a:t>
            </a:r>
          </a:p>
          <a:p>
            <a:pPr marL="342900" indent="-342900">
              <a:spcBef>
                <a:spcPts val="400"/>
              </a:spcBef>
              <a:spcAft>
                <a:spcPts val="400"/>
              </a:spcAft>
              <a:buFont typeface="Arial" panose="020B0604020202020204" pitchFamily="34" charset="0"/>
              <a:buChar char="•"/>
            </a:pPr>
            <a:endParaRPr lang="en-US" sz="2200">
              <a:solidFill>
                <a:srgbClr val="1F1F1F"/>
              </a:solidFill>
              <a:latin typeface="Arial" panose="020B0604020202020204" pitchFamily="34" charset="0"/>
              <a:cs typeface="Arial" panose="020B0604020202020204" pitchFamily="34" charset="0"/>
            </a:endParaRPr>
          </a:p>
          <a:p>
            <a:pPr marL="342900" indent="-342900">
              <a:spcBef>
                <a:spcPts val="400"/>
              </a:spcBef>
              <a:spcAft>
                <a:spcPts val="400"/>
              </a:spcAft>
              <a:buFont typeface="Arial" panose="020B0604020202020204" pitchFamily="34" charset="0"/>
              <a:buChar char="•"/>
            </a:pPr>
            <a:r>
              <a:rPr lang="en-US" sz="2200">
                <a:solidFill>
                  <a:srgbClr val="1F1F1F"/>
                </a:solidFill>
                <a:latin typeface="Arial" panose="020B0604020202020204" pitchFamily="34" charset="0"/>
                <a:cs typeface="Arial" panose="020B0604020202020204" pitchFamily="34" charset="0"/>
              </a:rPr>
              <a:t>Worry of misreading the situation</a:t>
            </a:r>
          </a:p>
          <a:p>
            <a:pPr marL="342900" indent="-342900">
              <a:spcBef>
                <a:spcPts val="400"/>
              </a:spcBef>
              <a:spcAft>
                <a:spcPts val="400"/>
              </a:spcAft>
              <a:buFont typeface="Arial" panose="020B0604020202020204" pitchFamily="34" charset="0"/>
              <a:buChar char="•"/>
            </a:pPr>
            <a:endParaRPr lang="en-US" sz="2200">
              <a:solidFill>
                <a:srgbClr val="1F1F1F"/>
              </a:solidFill>
              <a:latin typeface="Arial" panose="020B0604020202020204" pitchFamily="34" charset="0"/>
              <a:cs typeface="Arial" panose="020B0604020202020204" pitchFamily="34" charset="0"/>
            </a:endParaRPr>
          </a:p>
          <a:p>
            <a:pPr marL="342900" indent="-342900">
              <a:spcBef>
                <a:spcPts val="400"/>
              </a:spcBef>
              <a:spcAft>
                <a:spcPts val="400"/>
              </a:spcAft>
              <a:buFont typeface="Arial" panose="020B0604020202020204" pitchFamily="34" charset="0"/>
              <a:buChar char="•"/>
            </a:pPr>
            <a:r>
              <a:rPr lang="en-US" sz="2200">
                <a:solidFill>
                  <a:srgbClr val="1F1F1F"/>
                </a:solidFill>
                <a:latin typeface="Arial" panose="020B0604020202020204" pitchFamily="34" charset="0"/>
                <a:cs typeface="Arial" panose="020B0604020202020204" pitchFamily="34" charset="0"/>
              </a:rPr>
              <a:t>Feeling ill-equipped to handle the situation</a:t>
            </a:r>
          </a:p>
          <a:p>
            <a:pPr marL="342900" indent="-342900">
              <a:spcBef>
                <a:spcPts val="400"/>
              </a:spcBef>
              <a:spcAft>
                <a:spcPts val="400"/>
              </a:spcAft>
              <a:buFont typeface="Arial" panose="020B0604020202020204" pitchFamily="34" charset="0"/>
              <a:buChar char="•"/>
            </a:pPr>
            <a:endParaRPr lang="en-US" sz="2200">
              <a:solidFill>
                <a:srgbClr val="1F1F1F"/>
              </a:solidFill>
              <a:latin typeface="Arial" panose="020B0604020202020204" pitchFamily="34" charset="0"/>
              <a:cs typeface="Arial" panose="020B0604020202020204" pitchFamily="34" charset="0"/>
            </a:endParaRPr>
          </a:p>
          <a:p>
            <a:pPr marL="342900" indent="-342900">
              <a:spcBef>
                <a:spcPts val="400"/>
              </a:spcBef>
              <a:spcAft>
                <a:spcPts val="400"/>
              </a:spcAft>
              <a:buFont typeface="Arial" panose="020B0604020202020204" pitchFamily="34" charset="0"/>
              <a:buChar char="•"/>
            </a:pPr>
            <a:r>
              <a:rPr lang="en-US" sz="2200">
                <a:solidFill>
                  <a:srgbClr val="1F1F1F"/>
                </a:solidFill>
                <a:latin typeface="Arial" panose="020B0604020202020204" pitchFamily="34" charset="0"/>
                <a:cs typeface="Arial" panose="020B0604020202020204" pitchFamily="34" charset="0"/>
              </a:rPr>
              <a:t>Concern that intervention may exacerbate things</a:t>
            </a:r>
          </a:p>
          <a:p>
            <a:pPr marL="342900" indent="-342900">
              <a:spcBef>
                <a:spcPts val="400"/>
              </a:spcBef>
              <a:spcAft>
                <a:spcPts val="400"/>
              </a:spcAft>
              <a:buFont typeface="Arial" panose="020B0604020202020204" pitchFamily="34" charset="0"/>
              <a:buChar char="•"/>
            </a:pPr>
            <a:endParaRPr lang="en-US" sz="2200">
              <a:solidFill>
                <a:srgbClr val="1F1F1F"/>
              </a:solidFill>
              <a:latin typeface="Arial" panose="020B0604020202020204" pitchFamily="34" charset="0"/>
              <a:cs typeface="Arial" panose="020B0604020202020204" pitchFamily="34" charset="0"/>
            </a:endParaRPr>
          </a:p>
          <a:p>
            <a:pPr marL="342900" indent="-342900">
              <a:spcBef>
                <a:spcPts val="400"/>
              </a:spcBef>
              <a:spcAft>
                <a:spcPts val="400"/>
              </a:spcAft>
              <a:buFont typeface="Arial" panose="020B0604020202020204" pitchFamily="34" charset="0"/>
              <a:buChar char="•"/>
            </a:pPr>
            <a:r>
              <a:rPr lang="en-US" sz="2200">
                <a:solidFill>
                  <a:srgbClr val="1F1F1F"/>
                </a:solidFill>
                <a:latin typeface="Arial" panose="020B0604020202020204" pitchFamily="34" charset="0"/>
                <a:cs typeface="Arial" panose="020B0604020202020204" pitchFamily="34" charset="0"/>
              </a:rPr>
              <a:t>Uncertainty over legal responsibilities</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6" name="Slide Number Placeholder 2">
            <a:extLst>
              <a:ext uri="{FF2B5EF4-FFF2-40B4-BE49-F238E27FC236}">
                <a16:creationId xmlns:a16="http://schemas.microsoft.com/office/drawing/2014/main" id="{A975FC58-9019-489F-90E3-6C68BA4DFAF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34</a:t>
            </a:fld>
            <a:endParaRPr lang="en-US" sz="1600" b="1">
              <a:solidFill>
                <a:schemeClr val="bg1"/>
              </a:solidFill>
            </a:endParaRPr>
          </a:p>
        </p:txBody>
      </p:sp>
    </p:spTree>
    <p:extLst>
      <p:ext uri="{BB962C8B-B14F-4D97-AF65-F5344CB8AC3E}">
        <p14:creationId xmlns:p14="http://schemas.microsoft.com/office/powerpoint/2010/main" val="494050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165549" cy="686788"/>
          </a:xfrm>
        </p:spPr>
        <p:txBody>
          <a:bodyPr anchor="t">
            <a:normAutofit fontScale="90000"/>
          </a:bodyPr>
          <a:lstStyle/>
          <a:p>
            <a:r>
              <a:rPr lang="en-CA" dirty="0">
                <a:latin typeface="Arial"/>
                <a:cs typeface="Arial"/>
              </a:rPr>
              <a:t>Why folks are hesitant to disclose</a:t>
            </a:r>
            <a:endParaRPr lang="en-CA" dirty="0">
              <a:solidFill>
                <a:srgbClr val="87398B"/>
              </a:solidFill>
              <a:latin typeface="Arial"/>
              <a:cs typeface="Aria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9" y="2300092"/>
            <a:ext cx="4381791" cy="2862322"/>
          </a:xfrm>
          <a:prstGeom prst="rect">
            <a:avLst/>
          </a:prstGeom>
          <a:noFill/>
        </p:spPr>
        <p:txBody>
          <a:bodyPr wrap="square" rtlCol="0">
            <a:spAutoFit/>
          </a:bodyPr>
          <a:lstStyle/>
          <a:p>
            <a:pPr rtl="0" fontAlgn="base">
              <a:spcBef>
                <a:spcPts val="0"/>
              </a:spcBef>
              <a:spcAft>
                <a:spcPts val="0"/>
              </a:spcAft>
            </a:pPr>
            <a:r>
              <a:rPr lang="en-US" sz="2000" b="0" i="0" u="none" strike="noStrike" dirty="0">
                <a:solidFill>
                  <a:srgbClr val="000000"/>
                </a:solidFill>
                <a:effectLst/>
                <a:latin typeface="Arial" panose="020B0604020202020204" pitchFamily="34" charset="0"/>
                <a:cs typeface="Arial" panose="020B0604020202020204" pitchFamily="34" charset="0"/>
              </a:rPr>
              <a:t>All survivors/victims do not become abusers</a:t>
            </a:r>
          </a:p>
          <a:p>
            <a:pPr rtl="0" fontAlgn="base">
              <a:spcBef>
                <a:spcPts val="0"/>
              </a:spcBef>
              <a:spcAft>
                <a:spcPts val="0"/>
              </a:spcAft>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rtl="0" fontAlgn="base">
              <a:spcBef>
                <a:spcPts val="0"/>
              </a:spcBef>
              <a:spcAft>
                <a:spcPts val="0"/>
              </a:spcAft>
            </a:pPr>
            <a:r>
              <a:rPr lang="en-US" sz="2000" b="0" i="0" u="none" strike="noStrike" dirty="0">
                <a:solidFill>
                  <a:srgbClr val="000000"/>
                </a:solidFill>
                <a:effectLst/>
                <a:latin typeface="Arial" panose="020B0604020202020204" pitchFamily="34" charset="0"/>
                <a:cs typeface="Arial" panose="020B0604020202020204" pitchFamily="34" charset="0"/>
              </a:rPr>
              <a:t>Family and friends may ‘look the other way’</a:t>
            </a:r>
          </a:p>
          <a:p>
            <a:pPr rtl="0" fontAlgn="base">
              <a:spcBef>
                <a:spcPts val="0"/>
              </a:spcBef>
              <a:spcAft>
                <a:spcPts val="0"/>
              </a:spcAft>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rtl="0" fontAlgn="base">
              <a:spcBef>
                <a:spcPts val="0"/>
              </a:spcBef>
              <a:spcAft>
                <a:spcPts val="0"/>
              </a:spcAft>
            </a:pPr>
            <a:r>
              <a:rPr lang="en-US" sz="2000" b="0" i="0" u="none" strike="noStrike" dirty="0">
                <a:solidFill>
                  <a:srgbClr val="000000"/>
                </a:solidFill>
                <a:effectLst/>
                <a:latin typeface="Arial" panose="020B0604020202020204" pitchFamily="34" charset="0"/>
                <a:cs typeface="Arial" panose="020B0604020202020204" pitchFamily="34" charset="0"/>
              </a:rPr>
              <a:t>This </a:t>
            </a:r>
            <a:r>
              <a:rPr lang="en-US" sz="2000" b="0" i="0" u="none" strike="noStrike" dirty="0" err="1">
                <a:solidFill>
                  <a:srgbClr val="000000"/>
                </a:solidFill>
                <a:effectLst/>
                <a:latin typeface="Arial" panose="020B0604020202020204" pitchFamily="34" charset="0"/>
                <a:cs typeface="Arial" panose="020B0604020202020204" pitchFamily="34" charset="0"/>
              </a:rPr>
              <a:t>normalisation</a:t>
            </a:r>
            <a:r>
              <a:rPr lang="en-US" sz="2000" b="0" i="0" u="none" strike="noStrike" dirty="0">
                <a:solidFill>
                  <a:srgbClr val="000000"/>
                </a:solidFill>
                <a:effectLst/>
                <a:latin typeface="Arial" panose="020B0604020202020204" pitchFamily="34" charset="0"/>
                <a:cs typeface="Arial" panose="020B0604020202020204" pitchFamily="34" charset="0"/>
              </a:rPr>
              <a:t> of the abuse can lead to children believing the abuse is their fault</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6" name="Slide Number Placeholder 2">
            <a:extLst>
              <a:ext uri="{FF2B5EF4-FFF2-40B4-BE49-F238E27FC236}">
                <a16:creationId xmlns:a16="http://schemas.microsoft.com/office/drawing/2014/main" id="{A975FC58-9019-489F-90E3-6C68BA4DFAF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35</a:t>
            </a:fld>
            <a:endParaRPr lang="en-US" sz="1600" b="1">
              <a:solidFill>
                <a:schemeClr val="bg1"/>
              </a:solidFill>
            </a:endParaRPr>
          </a:p>
        </p:txBody>
      </p:sp>
      <p:pic>
        <p:nvPicPr>
          <p:cNvPr id="15" name="Picture 14" descr="Text&#10;&#10;Description automatically generated">
            <a:extLst>
              <a:ext uri="{FF2B5EF4-FFF2-40B4-BE49-F238E27FC236}">
                <a16:creationId xmlns:a16="http://schemas.microsoft.com/office/drawing/2014/main" id="{8ABA8D9D-607F-C260-D386-D853BECEE171}"/>
              </a:ext>
            </a:extLst>
          </p:cNvPr>
          <p:cNvPicPr>
            <a:picLocks noChangeAspect="1"/>
          </p:cNvPicPr>
          <p:nvPr/>
        </p:nvPicPr>
        <p:blipFill>
          <a:blip r:embed="rId5"/>
          <a:stretch>
            <a:fillRect/>
          </a:stretch>
        </p:blipFill>
        <p:spPr>
          <a:xfrm>
            <a:off x="6944280" y="1894991"/>
            <a:ext cx="4564885" cy="4317276"/>
          </a:xfrm>
          <a:prstGeom prst="rect">
            <a:avLst/>
          </a:prstGeom>
        </p:spPr>
      </p:pic>
    </p:spTree>
    <p:extLst>
      <p:ext uri="{BB962C8B-B14F-4D97-AF65-F5344CB8AC3E}">
        <p14:creationId xmlns:p14="http://schemas.microsoft.com/office/powerpoint/2010/main" val="3322709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41A7C68-F828-EC48-5037-8E549B674F82}"/>
              </a:ext>
            </a:extLst>
          </p:cNvPr>
          <p:cNvSpPr/>
          <p:nvPr/>
        </p:nvSpPr>
        <p:spPr>
          <a:xfrm>
            <a:off x="-73891" y="3053285"/>
            <a:ext cx="12349018" cy="3883223"/>
          </a:xfrm>
          <a:prstGeom prst="rect">
            <a:avLst/>
          </a:prstGeom>
          <a:solidFill>
            <a:srgbClr val="87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CB5652D0-AD54-671D-C9DC-83E5442CE696}"/>
              </a:ext>
            </a:extLst>
          </p:cNvPr>
          <p:cNvSpPr txBox="1">
            <a:spLocks/>
          </p:cNvSpPr>
          <p:nvPr/>
        </p:nvSpPr>
        <p:spPr>
          <a:xfrm>
            <a:off x="969818" y="3839280"/>
            <a:ext cx="10132291" cy="231123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nSpc>
                <a:spcPct val="120000"/>
              </a:lnSpc>
              <a:spcBef>
                <a:spcPts val="1200"/>
              </a:spcBef>
              <a:spcAft>
                <a:spcPts val="1200"/>
              </a:spcAft>
            </a:pPr>
            <a:r>
              <a:rPr lang="en-US" sz="7200">
                <a:solidFill>
                  <a:schemeClr val="bg1"/>
                </a:solidFill>
              </a:rPr>
              <a:t>Trauma Responses</a:t>
            </a:r>
          </a:p>
        </p:txBody>
      </p:sp>
      <p:pic>
        <p:nvPicPr>
          <p:cNvPr id="3" name="Picture 2" descr="Logo, company name&#10;&#10;Description automatically generated">
            <a:extLst>
              <a:ext uri="{FF2B5EF4-FFF2-40B4-BE49-F238E27FC236}">
                <a16:creationId xmlns:a16="http://schemas.microsoft.com/office/drawing/2014/main" id="{26C7695F-40D4-AE55-8F58-83A4E086E4F1}"/>
              </a:ext>
            </a:extLst>
          </p:cNvPr>
          <p:cNvPicPr>
            <a:picLocks noChangeAspect="1"/>
          </p:cNvPicPr>
          <p:nvPr/>
        </p:nvPicPr>
        <p:blipFill>
          <a:blip r:embed="rId2"/>
          <a:stretch>
            <a:fillRect/>
          </a:stretch>
        </p:blipFill>
        <p:spPr>
          <a:xfrm>
            <a:off x="2001942" y="556337"/>
            <a:ext cx="4130840" cy="198598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7D0EBF1-05C6-DADC-AE54-7882D95AD7EB}"/>
              </a:ext>
            </a:extLst>
          </p:cNvPr>
          <p:cNvPicPr>
            <a:picLocks noChangeAspect="1"/>
          </p:cNvPicPr>
          <p:nvPr/>
        </p:nvPicPr>
        <p:blipFill>
          <a:blip r:embed="rId3"/>
          <a:stretch>
            <a:fillRect/>
          </a:stretch>
        </p:blipFill>
        <p:spPr>
          <a:xfrm>
            <a:off x="6537064" y="902071"/>
            <a:ext cx="2970305" cy="1254351"/>
          </a:xfrm>
          <a:prstGeom prst="rect">
            <a:avLst/>
          </a:prstGeom>
        </p:spPr>
      </p:pic>
    </p:spTree>
    <p:extLst>
      <p:ext uri="{BB962C8B-B14F-4D97-AF65-F5344CB8AC3E}">
        <p14:creationId xmlns:p14="http://schemas.microsoft.com/office/powerpoint/2010/main" val="966114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Trauma Responses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489845"/>
            <a:ext cx="5267505" cy="3057247"/>
          </a:xfrm>
          <a:prstGeom prst="rect">
            <a:avLst/>
          </a:prstGeom>
          <a:noFill/>
        </p:spPr>
        <p:txBody>
          <a:bodyPr wrap="square" rtlCol="0">
            <a:spAutoFit/>
          </a:bodyPr>
          <a:lstStyle/>
          <a:p>
            <a:pPr>
              <a:spcBef>
                <a:spcPts val="1000"/>
              </a:spcBef>
              <a:spcAft>
                <a:spcPts val="1000"/>
              </a:spcAft>
            </a:pPr>
            <a:r>
              <a:rPr lang="en-US" sz="2200">
                <a:latin typeface="Arial" panose="020B0604020202020204" pitchFamily="34" charset="0"/>
                <a:cs typeface="Arial" panose="020B0604020202020204" pitchFamily="34" charset="0"/>
              </a:rPr>
              <a:t>Survivors can not predict how they will react when sharing and retelling their experiences. Memories and emotions may be triggered. </a:t>
            </a:r>
          </a:p>
          <a:p>
            <a:pPr>
              <a:spcBef>
                <a:spcPts val="1000"/>
              </a:spcBef>
              <a:spcAft>
                <a:spcPts val="1000"/>
              </a:spcAft>
            </a:pPr>
            <a:r>
              <a:rPr lang="en-US" sz="2200">
                <a:latin typeface="Arial" panose="020B0604020202020204" pitchFamily="34" charset="0"/>
                <a:cs typeface="Arial" panose="020B0604020202020204" pitchFamily="34" charset="0"/>
              </a:rPr>
              <a:t>This can be the case throughout their every day, where seemingly unconnected events may trigger trauma responses.</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37</a:t>
            </a:fld>
            <a:endParaRPr lang="en-US" sz="1600" b="1">
              <a:solidFill>
                <a:schemeClr val="bg1"/>
              </a:solidFill>
            </a:endParaRPr>
          </a:p>
        </p:txBody>
      </p:sp>
      <p:pic>
        <p:nvPicPr>
          <p:cNvPr id="7" name="Graphic 6" descr="Brain in head outline">
            <a:extLst>
              <a:ext uri="{FF2B5EF4-FFF2-40B4-BE49-F238E27FC236}">
                <a16:creationId xmlns:a16="http://schemas.microsoft.com/office/drawing/2014/main" id="{F71A81A9-C22E-95D8-BC31-55809CF901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904371" y="2296459"/>
            <a:ext cx="2848984" cy="2848984"/>
          </a:xfrm>
          <a:prstGeom prst="rect">
            <a:avLst/>
          </a:prstGeom>
        </p:spPr>
      </p:pic>
    </p:spTree>
    <p:extLst>
      <p:ext uri="{BB962C8B-B14F-4D97-AF65-F5344CB8AC3E}">
        <p14:creationId xmlns:p14="http://schemas.microsoft.com/office/powerpoint/2010/main" val="552293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Trauma Response</a:t>
            </a:r>
            <a:r>
              <a:rPr lang="fr-CA">
                <a:latin typeface="Arial"/>
                <a:cs typeface="Arial"/>
              </a:rPr>
              <a:t>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104172"/>
            <a:ext cx="8785255" cy="4072910"/>
          </a:xfrm>
          <a:prstGeom prst="rect">
            <a:avLst/>
          </a:prstGeom>
          <a:noFill/>
        </p:spPr>
        <p:txBody>
          <a:bodyPr wrap="square" rtlCol="0">
            <a:spAutoFit/>
          </a:bodyPr>
          <a:lstStyle/>
          <a:p>
            <a:pPr>
              <a:spcBef>
                <a:spcPts val="1000"/>
              </a:spcBef>
              <a:spcAft>
                <a:spcPts val="1000"/>
              </a:spcAft>
            </a:pPr>
            <a:r>
              <a:rPr lang="en-US" sz="2400" dirty="0">
                <a:solidFill>
                  <a:srgbClr val="1F1F1F"/>
                </a:solidFill>
                <a:latin typeface="Arial" panose="020B0604020202020204" pitchFamily="34" charset="0"/>
                <a:cs typeface="Arial" panose="020B0604020202020204" pitchFamily="34" charset="0"/>
              </a:rPr>
              <a:t>Many of us have heard of these four trauma responses:</a:t>
            </a:r>
          </a:p>
          <a:p>
            <a:pPr>
              <a:spcBef>
                <a:spcPts val="1000"/>
              </a:spcBef>
              <a:spcAft>
                <a:spcPts val="1000"/>
              </a:spcAft>
            </a:pPr>
            <a:r>
              <a:rPr lang="en-US" sz="2400" b="1" dirty="0">
                <a:solidFill>
                  <a:srgbClr val="749C76"/>
                </a:solidFill>
                <a:latin typeface="Arial" panose="020B0604020202020204" pitchFamily="34" charset="0"/>
                <a:cs typeface="Arial" panose="020B0604020202020204" pitchFamily="34" charset="0"/>
              </a:rPr>
              <a:t>Fight: </a:t>
            </a:r>
            <a:r>
              <a:rPr lang="en-US" sz="2400" dirty="0">
                <a:latin typeface="Arial" panose="020B0604020202020204" pitchFamily="34" charset="0"/>
                <a:cs typeface="Arial" panose="020B0604020202020204" pitchFamily="34" charset="0"/>
              </a:rPr>
              <a:t>physical or verbal aggression</a:t>
            </a:r>
          </a:p>
          <a:p>
            <a:pPr>
              <a:spcBef>
                <a:spcPts val="1000"/>
              </a:spcBef>
              <a:spcAft>
                <a:spcPts val="1000"/>
              </a:spcAft>
            </a:pPr>
            <a:r>
              <a:rPr lang="en-US" sz="2400" b="1" dirty="0">
                <a:solidFill>
                  <a:srgbClr val="749C76"/>
                </a:solidFill>
                <a:latin typeface="Arial" panose="020B0604020202020204" pitchFamily="34" charset="0"/>
                <a:cs typeface="Arial" panose="020B0604020202020204" pitchFamily="34" charset="0"/>
              </a:rPr>
              <a:t>Flight: </a:t>
            </a:r>
            <a:r>
              <a:rPr lang="en-US" sz="2400" dirty="0">
                <a:latin typeface="Arial" panose="020B0604020202020204" pitchFamily="34" charset="0"/>
                <a:cs typeface="Arial" panose="020B0604020202020204" pitchFamily="34" charset="0"/>
              </a:rPr>
              <a:t>literal escape, like staying longer at school to avoid going home or running away altogether; or figuratively like putting all focus on studies; disassociating</a:t>
            </a:r>
          </a:p>
          <a:p>
            <a:pPr>
              <a:spcBef>
                <a:spcPts val="1000"/>
              </a:spcBef>
              <a:spcAft>
                <a:spcPts val="1000"/>
              </a:spcAft>
            </a:pPr>
            <a:r>
              <a:rPr lang="en-US" sz="2400" b="1" dirty="0">
                <a:solidFill>
                  <a:srgbClr val="749C76"/>
                </a:solidFill>
                <a:latin typeface="Arial" panose="020B0604020202020204" pitchFamily="34" charset="0"/>
                <a:cs typeface="Arial" panose="020B0604020202020204" pitchFamily="34" charset="0"/>
              </a:rPr>
              <a:t>Freeze: </a:t>
            </a:r>
            <a:r>
              <a:rPr lang="en-US" sz="2400" dirty="0">
                <a:latin typeface="Arial" panose="020B0604020202020204" pitchFamily="34" charset="0"/>
                <a:cs typeface="Arial" panose="020B0604020202020204" pitchFamily="34" charset="0"/>
              </a:rPr>
              <a:t>hypervigilance, watching others carefully, feeling on guard/alert; physically and/or mentally freezing</a:t>
            </a:r>
          </a:p>
          <a:p>
            <a:pPr>
              <a:spcBef>
                <a:spcPts val="1000"/>
              </a:spcBef>
              <a:spcAft>
                <a:spcPts val="1000"/>
              </a:spcAft>
            </a:pPr>
            <a:r>
              <a:rPr lang="en-US" sz="2400" b="1" dirty="0">
                <a:solidFill>
                  <a:srgbClr val="749C76"/>
                </a:solidFill>
                <a:latin typeface="Arial" panose="020B0604020202020204" pitchFamily="34" charset="0"/>
                <a:cs typeface="Arial" panose="020B0604020202020204" pitchFamily="34" charset="0"/>
              </a:rPr>
              <a:t>Fawn: </a:t>
            </a:r>
            <a:r>
              <a:rPr lang="en-US" sz="2400" dirty="0">
                <a:latin typeface="Arial" panose="020B0604020202020204" pitchFamily="34" charset="0"/>
                <a:cs typeface="Arial" panose="020B0604020202020204" pitchFamily="34" charset="0"/>
              </a:rPr>
              <a:t>people pleasing, attempts to pacify</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38</a:t>
            </a:fld>
            <a:endParaRPr lang="en-US" sz="1600" b="1">
              <a:solidFill>
                <a:schemeClr val="bg1"/>
              </a:solidFill>
            </a:endParaRPr>
          </a:p>
        </p:txBody>
      </p:sp>
    </p:spTree>
    <p:extLst>
      <p:ext uri="{BB962C8B-B14F-4D97-AF65-F5344CB8AC3E}">
        <p14:creationId xmlns:p14="http://schemas.microsoft.com/office/powerpoint/2010/main" val="3856204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Trauma Responses: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644073" y="2058211"/>
            <a:ext cx="9376926" cy="3990836"/>
          </a:xfrm>
          <a:prstGeom prst="rect">
            <a:avLst/>
          </a:prstGeom>
          <a:noFill/>
        </p:spPr>
        <p:txBody>
          <a:bodyPr wrap="square" rtlCol="0">
            <a:spAutoFit/>
          </a:bodyPr>
          <a:lstStyle/>
          <a:p>
            <a:pPr>
              <a:spcBef>
                <a:spcPts val="400"/>
              </a:spcBef>
              <a:spcAft>
                <a:spcPts val="400"/>
              </a:spcAft>
            </a:pPr>
            <a:r>
              <a:rPr lang="en-US" sz="2000" dirty="0">
                <a:latin typeface="Arial" panose="020B0604020202020204" pitchFamily="34" charset="0"/>
                <a:cs typeface="Arial" panose="020B0604020202020204" pitchFamily="34" charset="0"/>
              </a:rPr>
              <a:t>Sexual violence has physical and psychological, emotional and cognitive, impacts on a survivor. Examples of trauma responses include</a:t>
            </a:r>
            <a:r>
              <a:rPr lang="en-US" sz="2000" dirty="0">
                <a:latin typeface="Arial" panose="020B0604020202020204" pitchFamily="34" charset="0"/>
                <a:cs typeface="Arial" panose="020B0604020202020204" pitchFamily="34" charset="0"/>
                <a:sym typeface="Wingdings" panose="05000000000000000000" pitchFamily="2" charset="2"/>
              </a:rPr>
              <a:t>:</a:t>
            </a:r>
          </a:p>
          <a:p>
            <a:pPr>
              <a:spcBef>
                <a:spcPts val="400"/>
              </a:spcBef>
              <a:spcAft>
                <a:spcPts val="400"/>
              </a:spcAft>
            </a:pPr>
            <a:endParaRPr lang="en-US" sz="2000" dirty="0">
              <a:latin typeface="Arial" panose="020B0604020202020204" pitchFamily="34" charset="0"/>
              <a:cs typeface="Arial" panose="020B0604020202020204" pitchFamily="34" charset="0"/>
            </a:endParaRP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Depression, Post Traumatic Stress Disorder (PTSD), learning difficulties</a:t>
            </a: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Nightmares, trouble sleeping</a:t>
            </a: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Substance abuse, eating disorders, self-sabotage</a:t>
            </a: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Feelings of disempowerment, low self-esteem, impaired ability to trust</a:t>
            </a: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Feelings of stigmatization: feeling shamed, dirty, guilty, or bad</a:t>
            </a: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Economic impact</a:t>
            </a: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Impacts can expand to the survivor’s relationships</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39</a:t>
            </a:fld>
            <a:endParaRPr lang="en-US" sz="1600" b="1">
              <a:solidFill>
                <a:schemeClr val="bg1"/>
              </a:solidFill>
            </a:endParaRPr>
          </a:p>
        </p:txBody>
      </p:sp>
    </p:spTree>
    <p:extLst>
      <p:ext uri="{BB962C8B-B14F-4D97-AF65-F5344CB8AC3E}">
        <p14:creationId xmlns:p14="http://schemas.microsoft.com/office/powerpoint/2010/main" val="386643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165549" cy="686788"/>
          </a:xfrm>
        </p:spPr>
        <p:txBody>
          <a:bodyPr anchor="t">
            <a:normAutofit fontScale="90000"/>
          </a:bodyPr>
          <a:lstStyle/>
          <a:p>
            <a:r>
              <a:rPr lang="en-CA" dirty="0">
                <a:solidFill>
                  <a:srgbClr val="1F1F1F"/>
                </a:solidFill>
              </a:rPr>
              <a:t>Reason for this session</a:t>
            </a:r>
            <a:br>
              <a:rPr lang="en-US" dirty="0">
                <a:solidFill>
                  <a:srgbClr val="1F1F1F"/>
                </a:solidFill>
              </a:rPr>
            </a:br>
            <a:br>
              <a:rPr lang="en-US" dirty="0"/>
            </a:br>
            <a:endParaRPr lang="en-US" dirty="0"/>
          </a:p>
        </p:txBody>
      </p:sp>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9AA3C516-72C8-951F-B165-FECCA8BC68FB}"/>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72D34BE-B43A-E3CB-0CA1-90B8EE28F9C0}"/>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3" name="TextBox 2">
            <a:extLst>
              <a:ext uri="{FF2B5EF4-FFF2-40B4-BE49-F238E27FC236}">
                <a16:creationId xmlns:a16="http://schemas.microsoft.com/office/drawing/2014/main" id="{BF58A6DE-C8C7-DFFF-275F-03CA92835D8B}"/>
              </a:ext>
            </a:extLst>
          </p:cNvPr>
          <p:cNvSpPr txBox="1"/>
          <p:nvPr/>
        </p:nvSpPr>
        <p:spPr>
          <a:xfrm>
            <a:off x="862709" y="2336974"/>
            <a:ext cx="6620934" cy="2807115"/>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Arial" panose="020B0604020202020204" pitchFamily="34" charset="0"/>
              </a:rPr>
              <a:t>The Sexual Abuse Prevention Program is an educational requirement for all RECEs</a:t>
            </a:r>
          </a:p>
          <a:p>
            <a:pPr marL="342900" lvl="0" indent="-342900">
              <a:lnSpc>
                <a:spcPct val="107000"/>
              </a:lnSpc>
              <a:spcAft>
                <a:spcPts val="800"/>
              </a:spcAft>
              <a:buFont typeface="Symbol" panose="05050102010706020507" pitchFamily="18" charset="2"/>
              <a:buChar char=""/>
            </a:pPr>
            <a:r>
              <a:rPr lang="en-US" sz="2200" dirty="0">
                <a:effectLst/>
                <a:latin typeface="Arial" panose="020B0604020202020204" pitchFamily="34" charset="0"/>
                <a:ea typeface="Calibri" panose="020F0502020204030204" pitchFamily="34" charset="0"/>
                <a:cs typeface="Arial" panose="020B0604020202020204" pitchFamily="34" charset="0"/>
              </a:rPr>
              <a:t>Offer ways you can support the RECEs in your setting with co</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mpleting the </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US" sz="2200" dirty="0">
                <a:effectLst/>
                <a:latin typeface="Arial" panose="020B0604020202020204" pitchFamily="34" charset="0"/>
                <a:ea typeface="Calibri" panose="020F0502020204030204" pitchFamily="34" charset="0"/>
                <a:cs typeface="Arial" panose="020B0604020202020204" pitchFamily="34" charset="0"/>
              </a:rPr>
              <a:t>revention </a:t>
            </a:r>
            <a:r>
              <a:rPr lang="en-US" sz="2200" dirty="0">
                <a:latin typeface="Arial" panose="020B0604020202020204" pitchFamily="34" charset="0"/>
                <a:ea typeface="Calibri" panose="020F0502020204030204" pitchFamily="34" charset="0"/>
                <a:cs typeface="Arial" panose="020B0604020202020204" pitchFamily="34" charset="0"/>
              </a:rPr>
              <a:t>p</a:t>
            </a:r>
            <a:r>
              <a:rPr lang="en-US" sz="2200" dirty="0">
                <a:effectLst/>
                <a:latin typeface="Arial" panose="020B0604020202020204" pitchFamily="34" charset="0"/>
                <a:ea typeface="Calibri" panose="020F0502020204030204" pitchFamily="34" charset="0"/>
                <a:cs typeface="Arial" panose="020B0604020202020204" pitchFamily="34" charset="0"/>
              </a:rPr>
              <a:t>rogram</a:t>
            </a:r>
            <a:endParaRPr lang="en-CA" sz="2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2200" b="0" i="0" dirty="0">
                <a:solidFill>
                  <a:srgbClr val="000000"/>
                </a:solidFill>
                <a:effectLst/>
                <a:latin typeface="Arial" panose="020B0604020202020204" pitchFamily="34" charset="0"/>
              </a:rPr>
              <a:t>Help in understanding any reactions that you or others might have when engaging with the prevention program content </a:t>
            </a:r>
          </a:p>
        </p:txBody>
      </p:sp>
      <p:pic>
        <p:nvPicPr>
          <p:cNvPr id="5" name="Graphic 4" descr="Thought bubble outline">
            <a:extLst>
              <a:ext uri="{FF2B5EF4-FFF2-40B4-BE49-F238E27FC236}">
                <a16:creationId xmlns:a16="http://schemas.microsoft.com/office/drawing/2014/main" id="{EAA7B115-CFC7-13FF-2D0A-BDC55F0598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099076" y="2095127"/>
            <a:ext cx="3230216" cy="3230216"/>
          </a:xfrm>
          <a:prstGeom prst="rect">
            <a:avLst/>
          </a:prstGeom>
        </p:spPr>
      </p:pic>
      <p:pic>
        <p:nvPicPr>
          <p:cNvPr id="6" name="Graphic 5" descr="Question Mark outline">
            <a:extLst>
              <a:ext uri="{FF2B5EF4-FFF2-40B4-BE49-F238E27FC236}">
                <a16:creationId xmlns:a16="http://schemas.microsoft.com/office/drawing/2014/main" id="{9A6BBD4B-ED3A-98AF-B693-42DD9883F4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87409" y="2799130"/>
            <a:ext cx="1061781" cy="1061781"/>
          </a:xfrm>
          <a:prstGeom prst="rect">
            <a:avLst/>
          </a:prstGeom>
        </p:spPr>
      </p:pic>
    </p:spTree>
    <p:extLst>
      <p:ext uri="{BB962C8B-B14F-4D97-AF65-F5344CB8AC3E}">
        <p14:creationId xmlns:p14="http://schemas.microsoft.com/office/powerpoint/2010/main" val="1445252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Trauma Responses:</a:t>
            </a:r>
            <a:br>
              <a:rPr lang="en-CA"/>
            </a:br>
            <a:r>
              <a:rPr lang="en-CA">
                <a:solidFill>
                  <a:srgbClr val="87398B"/>
                </a:solidFill>
                <a:latin typeface="Arial"/>
                <a:cs typeface="Arial"/>
              </a:rPr>
              <a:t>Reaction response</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613392"/>
            <a:ext cx="9021924" cy="3785652"/>
          </a:xfrm>
          <a:prstGeom prst="rect">
            <a:avLst/>
          </a:prstGeom>
          <a:noFill/>
        </p:spPr>
        <p:txBody>
          <a:bodyPr wrap="square" rtlCol="0">
            <a:spAutoFit/>
          </a:bodyPr>
          <a:lstStyle/>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Try to anticipate and prepare for likely responses to the disclosure of abuse by the survivor’s  family, abuser,  those closest to the situation, and the survivor themselves</a:t>
            </a:r>
          </a:p>
          <a:p>
            <a:pPr marL="342900" indent="-342900"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Living with experiences of sexual violence and going through various systems and processes can be exhausting, retraumatizing, and even embarrassing. </a:t>
            </a:r>
            <a:r>
              <a:rPr lang="en-US" sz="2000" dirty="0">
                <a:solidFill>
                  <a:srgbClr val="000000"/>
                </a:solidFill>
                <a:latin typeface="Arial" panose="020B0604020202020204" pitchFamily="34" charset="0"/>
                <a:cs typeface="Arial" panose="020B0604020202020204" pitchFamily="34" charset="0"/>
              </a:rPr>
              <a:t>Survivors</a:t>
            </a:r>
            <a:r>
              <a:rPr lang="en-US" sz="2000" b="0" i="0" u="none" strike="noStrike" dirty="0">
                <a:solidFill>
                  <a:srgbClr val="000000"/>
                </a:solidFill>
                <a:effectLst/>
                <a:latin typeface="Arial" panose="020B0604020202020204" pitchFamily="34" charset="0"/>
                <a:cs typeface="Arial" panose="020B0604020202020204" pitchFamily="34" charset="0"/>
              </a:rPr>
              <a:t> may be labelled as lazy, aggressive, or anti-social, or may come to class, work, and/or programs late due to various appointments. </a:t>
            </a:r>
          </a:p>
          <a:p>
            <a:pPr marL="342900" indent="-342900" rtl="0" fontAlgn="base">
              <a:spcBef>
                <a:spcPts val="0"/>
              </a:spcBef>
              <a:spcAft>
                <a:spcPts val="0"/>
              </a:spcAft>
              <a:buFont typeface="Arial" panose="020B0604020202020204" pitchFamily="34" charset="0"/>
              <a:buChar char="•"/>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Arial" panose="020B0604020202020204" pitchFamily="34" charset="0"/>
                <a:cs typeface="Arial" panose="020B0604020202020204" pitchFamily="34" charset="0"/>
              </a:rPr>
              <a:t>Compassion, understanding, and empathy, is needed when recognizing and responding to trauma responses.</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40</a:t>
            </a:fld>
            <a:endParaRPr lang="en-US" sz="1600" b="1">
              <a:solidFill>
                <a:schemeClr val="bg1"/>
              </a:solidFill>
            </a:endParaRPr>
          </a:p>
        </p:txBody>
      </p:sp>
    </p:spTree>
    <p:extLst>
      <p:ext uri="{BB962C8B-B14F-4D97-AF65-F5344CB8AC3E}">
        <p14:creationId xmlns:p14="http://schemas.microsoft.com/office/powerpoint/2010/main" val="4198857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41A7C68-F828-EC48-5037-8E549B674F82}"/>
              </a:ext>
            </a:extLst>
          </p:cNvPr>
          <p:cNvSpPr/>
          <p:nvPr/>
        </p:nvSpPr>
        <p:spPr>
          <a:xfrm>
            <a:off x="-73891" y="3053285"/>
            <a:ext cx="12349018" cy="3883223"/>
          </a:xfrm>
          <a:prstGeom prst="rect">
            <a:avLst/>
          </a:prstGeom>
          <a:solidFill>
            <a:srgbClr val="87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CB5652D0-AD54-671D-C9DC-83E5442CE696}"/>
              </a:ext>
            </a:extLst>
          </p:cNvPr>
          <p:cNvSpPr txBox="1">
            <a:spLocks/>
          </p:cNvSpPr>
          <p:nvPr/>
        </p:nvSpPr>
        <p:spPr>
          <a:xfrm>
            <a:off x="969818" y="3839280"/>
            <a:ext cx="10132291" cy="2311231"/>
          </a:xfrm>
          <a:prstGeom prst="rect">
            <a:avLst/>
          </a:prstGeom>
        </p:spPr>
        <p:txBody>
          <a:bodyPr vert="horz" lIns="91440" tIns="45720" rIns="91440" bIns="45720" rtlCol="0" anchor="t">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nSpc>
                <a:spcPct val="120000"/>
              </a:lnSpc>
              <a:spcBef>
                <a:spcPts val="1200"/>
              </a:spcBef>
              <a:spcAft>
                <a:spcPts val="1200"/>
              </a:spcAft>
            </a:pPr>
            <a:r>
              <a:rPr lang="en-US" sz="7200">
                <a:solidFill>
                  <a:schemeClr val="bg1"/>
                </a:solidFill>
              </a:rPr>
              <a:t>Processing Triggers &amp; Self-Care</a:t>
            </a:r>
          </a:p>
        </p:txBody>
      </p:sp>
      <p:pic>
        <p:nvPicPr>
          <p:cNvPr id="3" name="Picture 2" descr="Logo, company name&#10;&#10;Description automatically generated">
            <a:extLst>
              <a:ext uri="{FF2B5EF4-FFF2-40B4-BE49-F238E27FC236}">
                <a16:creationId xmlns:a16="http://schemas.microsoft.com/office/drawing/2014/main" id="{26C7695F-40D4-AE55-8F58-83A4E086E4F1}"/>
              </a:ext>
            </a:extLst>
          </p:cNvPr>
          <p:cNvPicPr>
            <a:picLocks noChangeAspect="1"/>
          </p:cNvPicPr>
          <p:nvPr/>
        </p:nvPicPr>
        <p:blipFill>
          <a:blip r:embed="rId2"/>
          <a:stretch>
            <a:fillRect/>
          </a:stretch>
        </p:blipFill>
        <p:spPr>
          <a:xfrm>
            <a:off x="2001942" y="556337"/>
            <a:ext cx="4130840" cy="198598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7D0EBF1-05C6-DADC-AE54-7882D95AD7EB}"/>
              </a:ext>
            </a:extLst>
          </p:cNvPr>
          <p:cNvPicPr>
            <a:picLocks noChangeAspect="1"/>
          </p:cNvPicPr>
          <p:nvPr/>
        </p:nvPicPr>
        <p:blipFill>
          <a:blip r:embed="rId3"/>
          <a:stretch>
            <a:fillRect/>
          </a:stretch>
        </p:blipFill>
        <p:spPr>
          <a:xfrm>
            <a:off x="6537064" y="902071"/>
            <a:ext cx="2970305" cy="1254351"/>
          </a:xfrm>
          <a:prstGeom prst="rect">
            <a:avLst/>
          </a:prstGeom>
        </p:spPr>
      </p:pic>
    </p:spTree>
    <p:extLst>
      <p:ext uri="{BB962C8B-B14F-4D97-AF65-F5344CB8AC3E}">
        <p14:creationId xmlns:p14="http://schemas.microsoft.com/office/powerpoint/2010/main" val="531242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Processing Triggers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403659"/>
            <a:ext cx="6257208" cy="2975173"/>
          </a:xfrm>
          <a:prstGeom prst="rect">
            <a:avLst/>
          </a:prstGeom>
          <a:noFill/>
        </p:spPr>
        <p:txBody>
          <a:bodyPr wrap="square" rtlCol="0">
            <a:spAutoFit/>
          </a:bodyPr>
          <a:lstStyle/>
          <a:p>
            <a:pPr marL="342900" indent="-342900">
              <a:spcBef>
                <a:spcPts val="1000"/>
              </a:spcBef>
              <a:spcAft>
                <a:spcPts val="1000"/>
              </a:spcAft>
              <a:buFont typeface="Arial" panose="020B0604020202020204" pitchFamily="34" charset="0"/>
              <a:buChar char="•"/>
            </a:pPr>
            <a:r>
              <a:rPr lang="en-US" sz="2200">
                <a:latin typeface="Arial" panose="020B0604020202020204" pitchFamily="34" charset="0"/>
                <a:cs typeface="Arial" panose="020B0604020202020204" pitchFamily="34" charset="0"/>
              </a:rPr>
              <a:t>When faced with someone’s response to a traumatic event, our own emotions and experiences may be triggered. </a:t>
            </a:r>
          </a:p>
          <a:p>
            <a:pPr marL="342900" indent="-342900">
              <a:spcBef>
                <a:spcPts val="1000"/>
              </a:spcBef>
              <a:spcAft>
                <a:spcPts val="1000"/>
              </a:spcAft>
              <a:buFont typeface="Arial" panose="020B0604020202020204" pitchFamily="34" charset="0"/>
              <a:buChar char="•"/>
            </a:pPr>
            <a:r>
              <a:rPr lang="en-US" sz="2200">
                <a:latin typeface="Arial" panose="020B0604020202020204" pitchFamily="34" charset="0"/>
                <a:cs typeface="Arial" panose="020B0604020202020204" pitchFamily="34" charset="0"/>
              </a:rPr>
              <a:t>Some things may be a trigger that we didn’t consider before.</a:t>
            </a:r>
          </a:p>
          <a:p>
            <a:pPr marL="342900" indent="-342900">
              <a:spcBef>
                <a:spcPts val="1000"/>
              </a:spcBef>
              <a:spcAft>
                <a:spcPts val="1000"/>
              </a:spcAft>
              <a:buFont typeface="Arial" panose="020B0604020202020204" pitchFamily="34" charset="0"/>
              <a:buChar char="•"/>
            </a:pPr>
            <a:r>
              <a:rPr lang="en-US" sz="2200">
                <a:latin typeface="Arial" panose="020B0604020202020204" pitchFamily="34" charset="0"/>
                <a:cs typeface="Arial" panose="020B0604020202020204" pitchFamily="34" charset="0"/>
              </a:rPr>
              <a:t>We may not know how we will react and feel to disclosures of sexual violence.</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42</a:t>
            </a:fld>
            <a:endParaRPr lang="en-US" sz="1600" b="1">
              <a:solidFill>
                <a:schemeClr val="bg1"/>
              </a:solidFill>
            </a:endParaRPr>
          </a:p>
        </p:txBody>
      </p:sp>
    </p:spTree>
    <p:extLst>
      <p:ext uri="{BB962C8B-B14F-4D97-AF65-F5344CB8AC3E}">
        <p14:creationId xmlns:p14="http://schemas.microsoft.com/office/powerpoint/2010/main" val="419794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p:txBody>
          <a:bodyPr anchor="t">
            <a:normAutofit fontScale="90000"/>
          </a:bodyPr>
          <a:lstStyle/>
          <a:p>
            <a:r>
              <a:rPr lang="en-CA">
                <a:latin typeface="Arial"/>
                <a:cs typeface="Arial"/>
              </a:rPr>
              <a:t>Processing Triggers: </a:t>
            </a:r>
            <a:r>
              <a:rPr lang="en-CA">
                <a:solidFill>
                  <a:srgbClr val="87398B"/>
                </a:solidFill>
                <a:latin typeface="Arial"/>
                <a:cs typeface="Arial"/>
              </a:rPr>
              <a:t>Vicarious trauma</a:t>
            </a:r>
            <a:br>
              <a:rPr lang="en-US"/>
            </a:br>
            <a:br>
              <a:rPr lang="en-US"/>
            </a:br>
            <a:endParaRPr lang="en-US"/>
          </a:p>
        </p:txBody>
      </p:sp>
      <p:sp>
        <p:nvSpPr>
          <p:cNvPr id="6" name="Text Placeholder 5">
            <a:extLst>
              <a:ext uri="{FF2B5EF4-FFF2-40B4-BE49-F238E27FC236}">
                <a16:creationId xmlns:a16="http://schemas.microsoft.com/office/drawing/2014/main" id="{4685FBBC-AC64-F65A-F02B-2E4B28CEE20E}"/>
              </a:ext>
            </a:extLst>
          </p:cNvPr>
          <p:cNvSpPr>
            <a:spLocks noGrp="1"/>
          </p:cNvSpPr>
          <p:nvPr>
            <p:ph type="body" idx="1"/>
          </p:nvPr>
        </p:nvSpPr>
        <p:spPr>
          <a:xfrm>
            <a:off x="839788" y="1681163"/>
            <a:ext cx="10515600" cy="823912"/>
          </a:xfrm>
        </p:spPr>
        <p:txBody>
          <a:bodyPr/>
          <a:lstStyle/>
          <a:p>
            <a:r>
              <a:rPr lang="en-US" sz="2400">
                <a:latin typeface="Arial" panose="020B0604020202020204" pitchFamily="34" charset="0"/>
                <a:cs typeface="Arial" panose="020B0604020202020204" pitchFamily="34" charset="0"/>
              </a:rPr>
              <a:t>The British Medical Association provides a list of signs of vicarious trauma:</a:t>
            </a:r>
          </a:p>
        </p:txBody>
      </p:sp>
      <p:sp>
        <p:nvSpPr>
          <p:cNvPr id="7" name="Content Placeholder 6">
            <a:extLst>
              <a:ext uri="{FF2B5EF4-FFF2-40B4-BE49-F238E27FC236}">
                <a16:creationId xmlns:a16="http://schemas.microsoft.com/office/drawing/2014/main" id="{A0273E0D-4EDF-687B-E70E-AA6FE6E777CB}"/>
              </a:ext>
            </a:extLst>
          </p:cNvPr>
          <p:cNvSpPr>
            <a:spLocks noGrp="1"/>
          </p:cNvSpPr>
          <p:nvPr>
            <p:ph sz="half" idx="2"/>
          </p:nvPr>
        </p:nvSpPr>
        <p:spPr/>
        <p:txBody>
          <a:bodyPr>
            <a:normAutofit fontScale="55000" lnSpcReduction="20000"/>
          </a:bodyPr>
          <a:lstStyle/>
          <a:p>
            <a:pPr marL="285750" indent="-285750">
              <a:lnSpc>
                <a:spcPct val="120000"/>
              </a:lnSpc>
              <a:spcBef>
                <a:spcPts val="400"/>
              </a:spcBef>
              <a:spcAft>
                <a:spcPts val="400"/>
              </a:spcAft>
              <a:buFont typeface="Arial" panose="020B0604020202020204" pitchFamily="34" charset="0"/>
              <a:buChar char="•"/>
            </a:pPr>
            <a:r>
              <a:rPr lang="en-US" sz="3600" dirty="0">
                <a:latin typeface="Arial" panose="020B0604020202020204" pitchFamily="34" charset="0"/>
                <a:cs typeface="Arial" panose="020B0604020202020204" pitchFamily="34" charset="0"/>
              </a:rPr>
              <a:t>experiencing lingering feelings of anger, rage and sadness about </a:t>
            </a:r>
            <a:r>
              <a:rPr lang="en-US" sz="3600" dirty="0"/>
              <a:t>a [survivor</a:t>
            </a:r>
            <a:r>
              <a:rPr lang="en-US" sz="3600" dirty="0">
                <a:latin typeface="Arial" panose="020B0604020202020204" pitchFamily="34" charset="0"/>
                <a:cs typeface="Arial" panose="020B0604020202020204" pitchFamily="34" charset="0"/>
              </a:rPr>
              <a:t>’s] victimization</a:t>
            </a:r>
          </a:p>
          <a:p>
            <a:pPr marL="285750" indent="-285750">
              <a:lnSpc>
                <a:spcPct val="120000"/>
              </a:lnSpc>
              <a:spcBef>
                <a:spcPts val="200"/>
              </a:spcBef>
              <a:spcAft>
                <a:spcPts val="200"/>
              </a:spcAft>
              <a:buFont typeface="Arial" panose="020B0604020202020204" pitchFamily="34" charset="0"/>
              <a:buChar char="•"/>
            </a:pPr>
            <a:r>
              <a:rPr lang="en-US" sz="3600" dirty="0">
                <a:latin typeface="Arial" panose="020B0604020202020204" pitchFamily="34" charset="0"/>
                <a:cs typeface="Arial" panose="020B0604020202020204" pitchFamily="34" charset="0"/>
              </a:rPr>
              <a:t>becoming overly involved emotionally with the [survivor]</a:t>
            </a:r>
          </a:p>
          <a:p>
            <a:pPr marL="285750" indent="-285750">
              <a:lnSpc>
                <a:spcPct val="120000"/>
              </a:lnSpc>
              <a:spcBef>
                <a:spcPts val="200"/>
              </a:spcBef>
              <a:spcAft>
                <a:spcPts val="200"/>
              </a:spcAft>
              <a:buFont typeface="Arial" panose="020B0604020202020204" pitchFamily="34" charset="0"/>
              <a:buChar char="•"/>
            </a:pPr>
            <a:r>
              <a:rPr lang="en-US" sz="3600" dirty="0">
                <a:latin typeface="Arial" panose="020B0604020202020204" pitchFamily="34" charset="0"/>
                <a:cs typeface="Arial" panose="020B0604020202020204" pitchFamily="34" charset="0"/>
              </a:rPr>
              <a:t>experiencing bystander guilt, shame, feelings of self-doubt</a:t>
            </a:r>
          </a:p>
          <a:p>
            <a:pPr marL="285750" indent="-285750">
              <a:lnSpc>
                <a:spcPct val="120000"/>
              </a:lnSpc>
              <a:spcBef>
                <a:spcPts val="200"/>
              </a:spcBef>
              <a:spcAft>
                <a:spcPts val="200"/>
              </a:spcAft>
              <a:buFont typeface="Arial" panose="020B0604020202020204" pitchFamily="34" charset="0"/>
              <a:buChar char="•"/>
            </a:pPr>
            <a:r>
              <a:rPr lang="en-US" sz="3600" dirty="0">
                <a:latin typeface="Arial" panose="020B0604020202020204" pitchFamily="34" charset="0"/>
                <a:cs typeface="Arial" panose="020B0604020202020204" pitchFamily="34" charset="0"/>
              </a:rPr>
              <a:t>being preoccupied with thoughts of [the survivor] outside of the work situation</a:t>
            </a:r>
          </a:p>
          <a:p>
            <a:endParaRPr lang="en-CA" dirty="0"/>
          </a:p>
        </p:txBody>
      </p:sp>
      <p:sp>
        <p:nvSpPr>
          <p:cNvPr id="11" name="Content Placeholder 10">
            <a:extLst>
              <a:ext uri="{FF2B5EF4-FFF2-40B4-BE49-F238E27FC236}">
                <a16:creationId xmlns:a16="http://schemas.microsoft.com/office/drawing/2014/main" id="{81CE84AB-FB7B-7638-2728-8349B8CE1177}"/>
              </a:ext>
            </a:extLst>
          </p:cNvPr>
          <p:cNvSpPr>
            <a:spLocks noGrp="1"/>
          </p:cNvSpPr>
          <p:nvPr>
            <p:ph sz="quarter" idx="4"/>
          </p:nvPr>
        </p:nvSpPr>
        <p:spPr/>
        <p:txBody>
          <a:bodyPr>
            <a:normAutofit fontScale="55000" lnSpcReduction="20000"/>
          </a:bodyPr>
          <a:lstStyle/>
          <a:p>
            <a:pPr marL="285750" indent="-285750">
              <a:lnSpc>
                <a:spcPct val="120000"/>
              </a:lnSpc>
              <a:spcBef>
                <a:spcPts val="200"/>
              </a:spcBef>
              <a:spcAft>
                <a:spcPts val="200"/>
              </a:spcAft>
              <a:buFont typeface="Arial" panose="020B0604020202020204" pitchFamily="34" charset="0"/>
              <a:buChar char="•"/>
            </a:pPr>
            <a:r>
              <a:rPr lang="en-US" sz="3600">
                <a:latin typeface="Arial" panose="020B0604020202020204" pitchFamily="34" charset="0"/>
                <a:cs typeface="Arial" panose="020B0604020202020204" pitchFamily="34" charset="0"/>
              </a:rPr>
              <a:t>over identification with the [survivor] </a:t>
            </a:r>
          </a:p>
          <a:p>
            <a:pPr marL="285750" indent="-285750">
              <a:lnSpc>
                <a:spcPct val="120000"/>
              </a:lnSpc>
              <a:spcBef>
                <a:spcPts val="200"/>
              </a:spcBef>
              <a:spcAft>
                <a:spcPts val="200"/>
              </a:spcAft>
              <a:buFont typeface="Arial" panose="020B0604020202020204" pitchFamily="34" charset="0"/>
              <a:buChar char="•"/>
            </a:pPr>
            <a:r>
              <a:rPr lang="en-US" sz="3600">
                <a:latin typeface="Arial" panose="020B0604020202020204" pitchFamily="34" charset="0"/>
                <a:cs typeface="Arial" panose="020B0604020202020204" pitchFamily="34" charset="0"/>
              </a:rPr>
              <a:t>loss of hope, pessimism, cynicism</a:t>
            </a:r>
          </a:p>
          <a:p>
            <a:pPr marL="285750" indent="-285750">
              <a:lnSpc>
                <a:spcPct val="120000"/>
              </a:lnSpc>
              <a:spcBef>
                <a:spcPts val="200"/>
              </a:spcBef>
              <a:spcAft>
                <a:spcPts val="200"/>
              </a:spcAft>
              <a:buFont typeface="Arial" panose="020B0604020202020204" pitchFamily="34" charset="0"/>
              <a:buChar char="•"/>
            </a:pPr>
            <a:r>
              <a:rPr lang="en-US" sz="3600">
                <a:latin typeface="Arial" panose="020B0604020202020204" pitchFamily="34" charset="0"/>
                <a:cs typeface="Arial" panose="020B0604020202020204" pitchFamily="34" charset="0"/>
              </a:rPr>
              <a:t>distancing, numbing, detachment, staying busy. </a:t>
            </a:r>
          </a:p>
          <a:p>
            <a:pPr marL="285750" indent="-285750">
              <a:lnSpc>
                <a:spcPct val="120000"/>
              </a:lnSpc>
              <a:spcBef>
                <a:spcPts val="200"/>
              </a:spcBef>
              <a:spcAft>
                <a:spcPts val="200"/>
              </a:spcAft>
              <a:buFont typeface="Arial" panose="020B0604020202020204" pitchFamily="34" charset="0"/>
              <a:buChar char="•"/>
            </a:pPr>
            <a:r>
              <a:rPr lang="en-US" sz="3600"/>
              <a:t>a</a:t>
            </a:r>
            <a:r>
              <a:rPr lang="en-US" sz="3600">
                <a:latin typeface="Arial" panose="020B0604020202020204" pitchFamily="34" charset="0"/>
                <a:cs typeface="Arial" panose="020B0604020202020204" pitchFamily="34" charset="0"/>
              </a:rPr>
              <a:t>voiding listening to story of traumatic experiences</a:t>
            </a:r>
          </a:p>
          <a:p>
            <a:pPr marL="285750" indent="-285750">
              <a:lnSpc>
                <a:spcPct val="120000"/>
              </a:lnSpc>
              <a:spcBef>
                <a:spcPts val="200"/>
              </a:spcBef>
              <a:spcAft>
                <a:spcPts val="200"/>
              </a:spcAft>
              <a:buFont typeface="Arial" panose="020B0604020202020204" pitchFamily="34" charset="0"/>
              <a:buChar char="•"/>
            </a:pPr>
            <a:r>
              <a:rPr lang="en-US" sz="3600">
                <a:latin typeface="Arial" panose="020B0604020202020204" pitchFamily="34" charset="0"/>
                <a:cs typeface="Arial" panose="020B0604020202020204" pitchFamily="34" charset="0"/>
              </a:rPr>
              <a:t>difficulty in maintaining professional boundaries</a:t>
            </a:r>
            <a:endParaRPr lang="en-CA"/>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43</a:t>
            </a:fld>
            <a:endParaRPr lang="en-US" sz="1600" b="1">
              <a:solidFill>
                <a:schemeClr val="bg1"/>
              </a:solidFill>
            </a:endParaRPr>
          </a:p>
        </p:txBody>
      </p:sp>
    </p:spTree>
    <p:extLst>
      <p:ext uri="{BB962C8B-B14F-4D97-AF65-F5344CB8AC3E}">
        <p14:creationId xmlns:p14="http://schemas.microsoft.com/office/powerpoint/2010/main" val="6057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7515854" cy="686788"/>
          </a:xfrm>
        </p:spPr>
        <p:txBody>
          <a:bodyPr anchor="t">
            <a:normAutofit fontScale="90000"/>
          </a:bodyPr>
          <a:lstStyle/>
          <a:p>
            <a:r>
              <a:rPr lang="en-CA">
                <a:latin typeface="Arial"/>
                <a:cs typeface="Arial"/>
              </a:rPr>
              <a:t>Processing Triggers: </a:t>
            </a:r>
            <a:r>
              <a:rPr lang="en-CA">
                <a:solidFill>
                  <a:srgbClr val="87398B"/>
                </a:solidFill>
                <a:latin typeface="Arial"/>
                <a:cs typeface="Arial"/>
              </a:rPr>
              <a:t>Recognizing your own trigger</a:t>
            </a:r>
            <a:r>
              <a:rPr lang="fr-CA">
                <a:solidFill>
                  <a:srgbClr val="87398B"/>
                </a:solidFill>
                <a:latin typeface="Arial"/>
                <a:cs typeface="Arial"/>
              </a:rPr>
              <a:t>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977417"/>
            <a:ext cx="5999025" cy="2041585"/>
          </a:xfrm>
          <a:prstGeom prst="rect">
            <a:avLst/>
          </a:prstGeom>
          <a:noFill/>
        </p:spPr>
        <p:txBody>
          <a:bodyPr wrap="square" rtlCol="0">
            <a:spAutoFit/>
          </a:bodyPr>
          <a:lstStyle/>
          <a:p>
            <a:pPr marL="342900" indent="-342900">
              <a:spcBef>
                <a:spcPts val="1000"/>
              </a:spcBef>
              <a:spcAft>
                <a:spcPts val="1000"/>
              </a:spcAft>
              <a:buFont typeface="Arial" panose="020B0604020202020204" pitchFamily="34" charset="0"/>
              <a:buChar char="•"/>
            </a:pPr>
            <a:r>
              <a:rPr lang="en-US" sz="2200">
                <a:latin typeface="Arial" panose="020B0604020202020204" pitchFamily="34" charset="0"/>
                <a:cs typeface="Arial" panose="020B0604020202020204" pitchFamily="34" charset="0"/>
              </a:rPr>
              <a:t>Check in with yourself, are there certain experiences that may cause a trigger reaction within yourself?</a:t>
            </a:r>
          </a:p>
          <a:p>
            <a:pPr marL="342900" indent="-342900">
              <a:spcBef>
                <a:spcPts val="1000"/>
              </a:spcBef>
              <a:spcAft>
                <a:spcPts val="1000"/>
              </a:spcAft>
              <a:buFont typeface="Arial" panose="020B0604020202020204" pitchFamily="34" charset="0"/>
              <a:buChar char="•"/>
            </a:pPr>
            <a:r>
              <a:rPr lang="en-US" sz="2200">
                <a:latin typeface="Arial" panose="020B0604020202020204" pitchFamily="34" charset="0"/>
                <a:cs typeface="Arial" panose="020B0604020202020204" pitchFamily="34" charset="0"/>
              </a:rPr>
              <a:t>Are you able to recognize the physical signs you may experience when triggered?</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44</a:t>
            </a:fld>
            <a:endParaRPr lang="en-US" sz="1600" b="1">
              <a:solidFill>
                <a:schemeClr val="bg1"/>
              </a:solidFill>
            </a:endParaRPr>
          </a:p>
        </p:txBody>
      </p:sp>
      <p:pic>
        <p:nvPicPr>
          <p:cNvPr id="11" name="Graphic 10" descr="Dandelion outline">
            <a:extLst>
              <a:ext uri="{FF2B5EF4-FFF2-40B4-BE49-F238E27FC236}">
                <a16:creationId xmlns:a16="http://schemas.microsoft.com/office/drawing/2014/main" id="{BE2CA4BD-72DA-4DE3-7E3F-212D8587D0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599247" y="2971341"/>
            <a:ext cx="2264663" cy="2264663"/>
          </a:xfrm>
          <a:prstGeom prst="rect">
            <a:avLst/>
          </a:prstGeom>
        </p:spPr>
      </p:pic>
    </p:spTree>
    <p:extLst>
      <p:ext uri="{BB962C8B-B14F-4D97-AF65-F5344CB8AC3E}">
        <p14:creationId xmlns:p14="http://schemas.microsoft.com/office/powerpoint/2010/main" val="1994296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Processing Triggers: </a:t>
            </a:r>
            <a:r>
              <a:rPr lang="en-CA">
                <a:solidFill>
                  <a:srgbClr val="87398B"/>
                </a:solidFill>
                <a:latin typeface="Arial"/>
                <a:cs typeface="Arial"/>
              </a:rPr>
              <a:t>Self-care</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083635" y="2405585"/>
            <a:ext cx="9569209" cy="3457357"/>
          </a:xfrm>
          <a:prstGeom prst="rect">
            <a:avLst/>
          </a:prstGeom>
          <a:noFill/>
        </p:spPr>
        <p:txBody>
          <a:bodyPr wrap="square" rtlCol="0">
            <a:spAutoFit/>
          </a:bodyPr>
          <a:lstStyle/>
          <a:p>
            <a:pPr marL="342900" indent="-342900">
              <a:spcBef>
                <a:spcPts val="400"/>
              </a:spcBef>
              <a:spcAft>
                <a:spcPts val="400"/>
              </a:spcAft>
              <a:buFont typeface="Arial" panose="020B0604020202020204" pitchFamily="34" charset="0"/>
              <a:buChar char="•"/>
            </a:pPr>
            <a:r>
              <a:rPr lang="en-US" sz="2400">
                <a:latin typeface="Arial" panose="020B0604020202020204" pitchFamily="34" charset="0"/>
                <a:cs typeface="Arial" panose="020B0604020202020204" pitchFamily="34" charset="0"/>
              </a:rPr>
              <a:t>Self-care is a term that has been commodified, but, if we reclaim it as a practice that can be unique to each of us, it is something worth prioritizing.</a:t>
            </a:r>
          </a:p>
          <a:p>
            <a:pPr marL="342900" indent="-342900">
              <a:spcBef>
                <a:spcPts val="400"/>
              </a:spcBef>
              <a:spcAft>
                <a:spcPts val="400"/>
              </a:spcAft>
              <a:buFont typeface="Arial" panose="020B0604020202020204" pitchFamily="34" charset="0"/>
              <a:buChar char="•"/>
            </a:pPr>
            <a:r>
              <a:rPr lang="en-US" sz="2400">
                <a:latin typeface="Arial" panose="020B0604020202020204" pitchFamily="34" charset="0"/>
                <a:cs typeface="Arial" panose="020B0604020202020204" pitchFamily="34" charset="0"/>
              </a:rPr>
              <a:t>What does self-care look like to you? </a:t>
            </a:r>
          </a:p>
          <a:p>
            <a:pPr marL="342900" indent="-342900">
              <a:spcBef>
                <a:spcPts val="400"/>
              </a:spcBef>
              <a:spcAft>
                <a:spcPts val="400"/>
              </a:spcAft>
              <a:buFont typeface="Arial" panose="020B0604020202020204" pitchFamily="34" charset="0"/>
              <a:buChar char="•"/>
            </a:pPr>
            <a:r>
              <a:rPr lang="en-US" sz="2400">
                <a:latin typeface="Arial" panose="020B0604020202020204" pitchFamily="34" charset="0"/>
                <a:cs typeface="Arial" panose="020B0604020202020204" pitchFamily="34" charset="0"/>
              </a:rPr>
              <a:t>What does your support system look like? </a:t>
            </a:r>
          </a:p>
          <a:p>
            <a:pPr marL="342900" indent="-342900">
              <a:spcBef>
                <a:spcPts val="400"/>
              </a:spcBef>
              <a:spcAft>
                <a:spcPts val="400"/>
              </a:spcAft>
              <a:buFont typeface="Arial" panose="020B0604020202020204" pitchFamily="34" charset="0"/>
              <a:buChar char="•"/>
            </a:pPr>
            <a:r>
              <a:rPr lang="en-US" sz="2400">
                <a:latin typeface="Arial" panose="020B0604020202020204" pitchFamily="34" charset="0"/>
                <a:cs typeface="Arial" panose="020B0604020202020204" pitchFamily="34" charset="0"/>
              </a:rPr>
              <a:t>Your emotions and reactions are valid, and you are allowed to process them how you see fit for you at the time.</a:t>
            </a:r>
          </a:p>
          <a:p>
            <a:pPr marL="342900" indent="-342900">
              <a:spcBef>
                <a:spcPts val="400"/>
              </a:spcBef>
              <a:spcAft>
                <a:spcPts val="400"/>
              </a:spcAft>
              <a:buFont typeface="Arial" panose="020B0604020202020204" pitchFamily="34" charset="0"/>
              <a:buChar char="•"/>
            </a:pPr>
            <a:r>
              <a:rPr lang="en-US" sz="2400">
                <a:latin typeface="Arial" panose="020B0604020202020204" pitchFamily="34" charset="0"/>
                <a:cs typeface="Arial" panose="020B0604020202020204" pitchFamily="34" charset="0"/>
              </a:rPr>
              <a:t>Try to find balance between your needs and the needs of others.</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45</a:t>
            </a:fld>
            <a:endParaRPr lang="en-US" sz="1600" b="1">
              <a:solidFill>
                <a:schemeClr val="bg1"/>
              </a:solidFill>
            </a:endParaRPr>
          </a:p>
        </p:txBody>
      </p:sp>
    </p:spTree>
    <p:extLst>
      <p:ext uri="{BB962C8B-B14F-4D97-AF65-F5344CB8AC3E}">
        <p14:creationId xmlns:p14="http://schemas.microsoft.com/office/powerpoint/2010/main" val="380419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60128" y="988868"/>
            <a:ext cx="6998282" cy="686788"/>
          </a:xfrm>
        </p:spPr>
        <p:txBody>
          <a:bodyPr anchor="t">
            <a:normAutofit fontScale="90000"/>
          </a:bodyPr>
          <a:lstStyle/>
          <a:p>
            <a:r>
              <a:rPr lang="en-CA" dirty="0">
                <a:latin typeface="Arial"/>
                <a:cs typeface="Arial"/>
              </a:rPr>
              <a:t>Caring for Self and Others</a:t>
            </a:r>
            <a:br>
              <a:rPr lang="en-CA" dirty="0">
                <a:latin typeface="Arial"/>
                <a:cs typeface="Arial"/>
              </a:rPr>
            </a:br>
            <a:r>
              <a:rPr lang="en-US" sz="3600" dirty="0">
                <a:solidFill>
                  <a:srgbClr val="87398B"/>
                </a:solidFill>
                <a:latin typeface="Arial"/>
                <a:cs typeface="Arial"/>
              </a:rPr>
              <a:t>This is a difficult subject for everyone – but it is important</a:t>
            </a:r>
            <a:endParaRPr lang="en-US" dirty="0"/>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411232" y="2642466"/>
            <a:ext cx="9569209" cy="3580467"/>
          </a:xfrm>
          <a:prstGeom prst="rect">
            <a:avLst/>
          </a:prstGeom>
          <a:noFill/>
        </p:spPr>
        <p:txBody>
          <a:bodyPr wrap="square" rtlCol="0">
            <a:spAutoFit/>
          </a:bodyPr>
          <a:lstStyle/>
          <a:p>
            <a:pPr marL="342900" indent="-342900">
              <a:spcBef>
                <a:spcPts val="400"/>
              </a:spcBef>
              <a:spcAft>
                <a:spcPts val="400"/>
              </a:spcAft>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As an employer, you know your team and can encourage RECEs to work through and complete the program together. </a:t>
            </a:r>
          </a:p>
          <a:p>
            <a:pPr marL="342900" indent="-342900">
              <a:spcBef>
                <a:spcPts val="400"/>
              </a:spcBef>
              <a:spcAft>
                <a:spcPts val="400"/>
              </a:spcAft>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Engaging in reflection and dialogue with staff and colleagues in your network can enhance learning and provide additional support.</a:t>
            </a: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Consider checking in with your staff as they engage or re-engage with the content.</a:t>
            </a: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Consider options for RECEs who may not want to complete the program as a group. </a:t>
            </a:r>
          </a:p>
          <a:p>
            <a:pPr marL="342900" indent="-342900">
              <a:spcBef>
                <a:spcPts val="400"/>
              </a:spcBef>
              <a:spcAft>
                <a:spcPts val="400"/>
              </a:spcAft>
              <a:buFont typeface="Arial" panose="020B0604020202020204" pitchFamily="34" charset="0"/>
              <a:buChar char="•"/>
            </a:pPr>
            <a:r>
              <a:rPr lang="en-US" sz="2000" dirty="0">
                <a:latin typeface="Arial" panose="020B0604020202020204" pitchFamily="34" charset="0"/>
                <a:cs typeface="Arial" panose="020B0604020202020204" pitchFamily="34" charset="0"/>
              </a:rPr>
              <a:t>If a staff is in need of professional support, having resources you can share with them.</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4"/>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5"/>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46</a:t>
            </a:fld>
            <a:endParaRPr lang="en-US" sz="1600" b="1">
              <a:solidFill>
                <a:schemeClr val="bg1"/>
              </a:solidFill>
            </a:endParaRPr>
          </a:p>
        </p:txBody>
      </p:sp>
    </p:spTree>
    <p:extLst>
      <p:ext uri="{BB962C8B-B14F-4D97-AF65-F5344CB8AC3E}">
        <p14:creationId xmlns:p14="http://schemas.microsoft.com/office/powerpoint/2010/main" val="1387370620"/>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60128" y="988868"/>
            <a:ext cx="6165549" cy="686788"/>
          </a:xfrm>
        </p:spPr>
        <p:txBody>
          <a:bodyPr anchor="t">
            <a:normAutofit fontScale="90000"/>
          </a:bodyPr>
          <a:lstStyle/>
          <a:p>
            <a:r>
              <a:rPr lang="en-CA" dirty="0">
                <a:latin typeface="Arial"/>
                <a:cs typeface="Arial"/>
              </a:rPr>
              <a:t>Caring for Self and Others</a:t>
            </a:r>
            <a:br>
              <a:rPr lang="en-CA" dirty="0">
                <a:latin typeface="Arial"/>
                <a:cs typeface="Arial"/>
              </a:rPr>
            </a:br>
            <a:r>
              <a:rPr lang="en-US" sz="3600" dirty="0">
                <a:solidFill>
                  <a:srgbClr val="87398B"/>
                </a:solidFill>
                <a:latin typeface="Arial"/>
                <a:cs typeface="Arial"/>
              </a:rPr>
              <a:t>Strategies for supporting staff</a:t>
            </a:r>
            <a:endParaRPr lang="en-US" dirty="0"/>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003062" y="2354562"/>
            <a:ext cx="9977379" cy="3211135"/>
          </a:xfrm>
          <a:prstGeom prst="rect">
            <a:avLst/>
          </a:prstGeom>
          <a:noFill/>
        </p:spPr>
        <p:txBody>
          <a:bodyPr wrap="square" rtlCol="0">
            <a:spAutoFit/>
          </a:bodyPr>
          <a:lstStyle/>
          <a:p>
            <a:pPr>
              <a:spcBef>
                <a:spcPts val="400"/>
              </a:spcBef>
              <a:spcAft>
                <a:spcPts val="400"/>
              </a:spcAft>
            </a:pPr>
            <a:r>
              <a:rPr lang="en-US" sz="2200" dirty="0">
                <a:latin typeface="Arial" panose="020B0604020202020204" pitchFamily="34" charset="0"/>
                <a:cs typeface="Arial" panose="020B0604020202020204" pitchFamily="34" charset="0"/>
              </a:rPr>
              <a:t>Some strategies to share with staff while they complete the prevention program could be, completing the program:</a:t>
            </a:r>
          </a:p>
          <a:p>
            <a:pPr marL="342900" indent="-342900">
              <a:spcBef>
                <a:spcPts val="400"/>
              </a:spcBef>
              <a:spcAft>
                <a:spcPts val="400"/>
              </a:spcAft>
              <a:buFont typeface="Arial" panose="020B0604020202020204" pitchFamily="34" charset="0"/>
              <a:buChar char="•"/>
            </a:pPr>
            <a:r>
              <a:rPr lang="en-US" sz="2200" dirty="0">
                <a:latin typeface="Arial" panose="020B0604020202020204" pitchFamily="34" charset="0"/>
                <a:cs typeface="Arial" panose="020B0604020202020204" pitchFamily="34" charset="0"/>
              </a:rPr>
              <a:t>alone, in groups, or with a trusted person</a:t>
            </a:r>
          </a:p>
          <a:p>
            <a:pPr marL="342900" indent="-342900">
              <a:spcBef>
                <a:spcPts val="400"/>
              </a:spcBef>
              <a:spcAft>
                <a:spcPts val="400"/>
              </a:spcAft>
              <a:buFont typeface="Arial" panose="020B0604020202020204" pitchFamily="34" charset="0"/>
              <a:buChar char="•"/>
            </a:pPr>
            <a:r>
              <a:rPr lang="en-US" sz="2200" dirty="0">
                <a:latin typeface="Arial" panose="020B0604020202020204" pitchFamily="34" charset="0"/>
                <a:cs typeface="Arial" panose="020B0604020202020204" pitchFamily="34" charset="0"/>
              </a:rPr>
              <a:t>in multiple sessions instead of all at once</a:t>
            </a:r>
          </a:p>
          <a:p>
            <a:pPr marL="342900" indent="-342900">
              <a:spcBef>
                <a:spcPts val="400"/>
              </a:spcBef>
              <a:spcAft>
                <a:spcPts val="400"/>
              </a:spcAft>
              <a:buFont typeface="Arial" panose="020B0604020202020204" pitchFamily="34" charset="0"/>
              <a:buChar char="•"/>
            </a:pPr>
            <a:r>
              <a:rPr lang="en-US" sz="2200" dirty="0">
                <a:latin typeface="Arial" panose="020B0604020202020204" pitchFamily="34" charset="0"/>
                <a:cs typeface="Arial" panose="020B0604020202020204" pitchFamily="34" charset="0"/>
              </a:rPr>
              <a:t>without listening to the testimonials in the C3P Commit to Kids modules, which are not required for completion </a:t>
            </a:r>
          </a:p>
          <a:p>
            <a:pPr marL="342900" indent="-342900">
              <a:spcBef>
                <a:spcPts val="400"/>
              </a:spcBef>
              <a:spcAft>
                <a:spcPts val="400"/>
              </a:spcAft>
              <a:buFont typeface="Arial" panose="020B0604020202020204" pitchFamily="34" charset="0"/>
              <a:buChar char="•"/>
            </a:pPr>
            <a:r>
              <a:rPr lang="en-US" sz="2200" dirty="0">
                <a:latin typeface="Arial" panose="020B0604020202020204" pitchFamily="34" charset="0"/>
                <a:cs typeface="Arial" panose="020B0604020202020204" pitchFamily="34" charset="0"/>
              </a:rPr>
              <a:t>with a plan of who they can reach out to in the event they experience distress – a trusted friend or family member, or crisis </a:t>
            </a:r>
            <a:r>
              <a:rPr lang="en-US" sz="2200" dirty="0" err="1">
                <a:latin typeface="Arial" panose="020B0604020202020204" pitchFamily="34" charset="0"/>
                <a:cs typeface="Arial" panose="020B0604020202020204" pitchFamily="34" charset="0"/>
              </a:rPr>
              <a:t>centre</a:t>
            </a:r>
            <a:endParaRPr lang="en-US" sz="2200" dirty="0">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4"/>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5"/>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47</a:t>
            </a:fld>
            <a:endParaRPr lang="en-US" sz="1600" b="1">
              <a:solidFill>
                <a:schemeClr val="bg1"/>
              </a:solidFill>
            </a:endParaRPr>
          </a:p>
        </p:txBody>
      </p:sp>
    </p:spTree>
    <p:extLst>
      <p:ext uri="{BB962C8B-B14F-4D97-AF65-F5344CB8AC3E}">
        <p14:creationId xmlns:p14="http://schemas.microsoft.com/office/powerpoint/2010/main" val="2266155490"/>
      </p:ext>
    </p:extLst>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471900" cy="686788"/>
          </a:xfrm>
        </p:spPr>
        <p:txBody>
          <a:bodyPr anchor="t">
            <a:normAutofit fontScale="90000"/>
          </a:bodyPr>
          <a:lstStyle/>
          <a:p>
            <a:r>
              <a:rPr lang="en-CA">
                <a:latin typeface="Arial"/>
                <a:cs typeface="Arial"/>
              </a:rPr>
              <a:t>OCRCC – Contact Us</a:t>
            </a:r>
            <a:br>
              <a:rPr lang="en-US"/>
            </a:br>
            <a:br>
              <a:rPr lang="en-US"/>
            </a:b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147979"/>
            <a:ext cx="9710414" cy="3811300"/>
          </a:xfrm>
          <a:prstGeom prst="rect">
            <a:avLst/>
          </a:prstGeom>
          <a:noFill/>
        </p:spPr>
        <p:txBody>
          <a:bodyPr wrap="square" rtlCol="0">
            <a:spAutoFit/>
          </a:bodyPr>
          <a:lstStyle/>
          <a:p>
            <a:pPr marL="342900" indent="-342900">
              <a:spcBef>
                <a:spcPts val="1000"/>
              </a:spcBef>
              <a:spcAft>
                <a:spcPts val="1000"/>
              </a:spcAft>
              <a:buFont typeface="Arial" panose="020B0604020202020204" pitchFamily="34" charset="0"/>
              <a:buChar char="•"/>
            </a:pPr>
            <a:r>
              <a:rPr lang="en-US" sz="2000" b="1">
                <a:solidFill>
                  <a:srgbClr val="87398B"/>
                </a:solidFill>
                <a:latin typeface="Arial" panose="020B0604020202020204" pitchFamily="34" charset="0"/>
                <a:cs typeface="Arial" panose="020B0604020202020204" pitchFamily="34" charset="0"/>
              </a:rPr>
              <a:t>Directory of Ontario Sexual Assault </a:t>
            </a:r>
            <a:r>
              <a:rPr lang="en-US" sz="2000" b="1" err="1">
                <a:solidFill>
                  <a:srgbClr val="87398B"/>
                </a:solidFill>
                <a:latin typeface="Arial" panose="020B0604020202020204" pitchFamily="34" charset="0"/>
                <a:cs typeface="Arial" panose="020B0604020202020204" pitchFamily="34" charset="0"/>
              </a:rPr>
              <a:t>Centres</a:t>
            </a:r>
            <a:r>
              <a:rPr lang="en-US" sz="2000">
                <a:solidFill>
                  <a:srgbClr val="1F1F1F"/>
                </a:solidFill>
                <a:latin typeface="Arial" panose="020B0604020202020204" pitchFamily="34" charset="0"/>
                <a:cs typeface="Arial" panose="020B0604020202020204" pitchFamily="34" charset="0"/>
              </a:rPr>
              <a:t>:</a:t>
            </a:r>
            <a:r>
              <a:rPr lang="en-US" sz="2000" b="1">
                <a:solidFill>
                  <a:srgbClr val="87398B"/>
                </a:solidFill>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sexualassaultsupport.ca/support</a:t>
            </a:r>
          </a:p>
          <a:p>
            <a:pPr marL="342900" indent="-342900">
              <a:spcBef>
                <a:spcPts val="1000"/>
              </a:spcBef>
              <a:spcAft>
                <a:spcPts val="1000"/>
              </a:spcAft>
              <a:buFont typeface="Arial" panose="020B0604020202020204" pitchFamily="34" charset="0"/>
              <a:buChar char="•"/>
            </a:pPr>
            <a:r>
              <a:rPr lang="en-US" sz="2000" b="1">
                <a:solidFill>
                  <a:srgbClr val="87398B"/>
                </a:solidFill>
                <a:latin typeface="Arial" panose="020B0604020202020204" pitchFamily="34" charset="0"/>
                <a:cs typeface="Arial" panose="020B0604020202020204" pitchFamily="34" charset="0"/>
              </a:rPr>
              <a:t>Bystander Intervention resources</a:t>
            </a:r>
            <a:r>
              <a:rPr lang="en-US" sz="2000">
                <a:latin typeface="Arial" panose="020B0604020202020204" pitchFamily="34" charset="0"/>
                <a:cs typeface="Arial" panose="020B0604020202020204" pitchFamily="34" charset="0"/>
              </a:rPr>
              <a:t>: draw-the-line.ca</a:t>
            </a:r>
          </a:p>
          <a:p>
            <a:pPr marL="342900" indent="-342900">
              <a:spcBef>
                <a:spcPts val="1000"/>
              </a:spcBef>
              <a:spcAft>
                <a:spcPts val="1000"/>
              </a:spcAft>
              <a:buFont typeface="Arial" panose="020B0604020202020204" pitchFamily="34" charset="0"/>
              <a:buChar char="•"/>
            </a:pPr>
            <a:r>
              <a:rPr lang="en-US" sz="2000" b="1">
                <a:solidFill>
                  <a:srgbClr val="87398B"/>
                </a:solidFill>
                <a:latin typeface="Arial" panose="020B0604020202020204" pitchFamily="34" charset="0"/>
                <a:cs typeface="Arial" panose="020B0604020202020204" pitchFamily="34" charset="0"/>
              </a:rPr>
              <a:t>OCRCC social media</a:t>
            </a:r>
          </a:p>
          <a:p>
            <a:pPr marL="800100" lvl="1" indent="-342900">
              <a:spcBef>
                <a:spcPts val="400"/>
              </a:spcBef>
              <a:spcAft>
                <a:spcPts val="400"/>
              </a:spcAft>
              <a:buFont typeface="Courier New" panose="02070309020205020404" pitchFamily="49" charset="0"/>
              <a:buChar char="o"/>
            </a:pPr>
            <a:r>
              <a:rPr lang="en-US" sz="2000" b="1">
                <a:latin typeface="Arial" panose="020B0604020202020204" pitchFamily="34" charset="0"/>
                <a:cs typeface="Arial" panose="020B0604020202020204" pitchFamily="34" charset="0"/>
              </a:rPr>
              <a:t>Facebook: </a:t>
            </a:r>
            <a:r>
              <a:rPr lang="en-US" sz="2000">
                <a:latin typeface="Arial" panose="020B0604020202020204" pitchFamily="34" charset="0"/>
                <a:cs typeface="Arial" panose="020B0604020202020204" pitchFamily="34" charset="0"/>
              </a:rPr>
              <a:t>@OntarioCoalitionofRapeCrisisCentres</a:t>
            </a:r>
          </a:p>
          <a:p>
            <a:pPr marL="800100" lvl="1" indent="-342900">
              <a:spcBef>
                <a:spcPts val="400"/>
              </a:spcBef>
              <a:spcAft>
                <a:spcPts val="400"/>
              </a:spcAft>
              <a:buFont typeface="Courier New" panose="02070309020205020404" pitchFamily="49" charset="0"/>
              <a:buChar char="o"/>
            </a:pPr>
            <a:r>
              <a:rPr lang="en-US" sz="2000" b="1">
                <a:latin typeface="Arial" panose="020B0604020202020204" pitchFamily="34" charset="0"/>
                <a:cs typeface="Arial" panose="020B0604020202020204" pitchFamily="34" charset="0"/>
              </a:rPr>
              <a:t>Twitter and Instagram: </a:t>
            </a:r>
            <a:r>
              <a:rPr lang="en-US" sz="2000">
                <a:latin typeface="Arial" panose="020B0604020202020204" pitchFamily="34" charset="0"/>
                <a:cs typeface="Arial" panose="020B0604020202020204" pitchFamily="34" charset="0"/>
              </a:rPr>
              <a:t>@OCRCC_ON</a:t>
            </a:r>
          </a:p>
          <a:p>
            <a:pPr marL="342900" indent="-342900">
              <a:spcBef>
                <a:spcPts val="1000"/>
              </a:spcBef>
              <a:spcAft>
                <a:spcPts val="1000"/>
              </a:spcAft>
              <a:buFont typeface="Arial" panose="020B0604020202020204" pitchFamily="34" charset="0"/>
              <a:buChar char="•"/>
            </a:pPr>
            <a:r>
              <a:rPr lang="en-US" sz="2000" b="1">
                <a:solidFill>
                  <a:srgbClr val="87398B"/>
                </a:solidFill>
                <a:latin typeface="Arial" panose="020B0604020202020204" pitchFamily="34" charset="0"/>
                <a:cs typeface="Arial" panose="020B0604020202020204" pitchFamily="34" charset="0"/>
              </a:rPr>
              <a:t>Draw the Line social media</a:t>
            </a:r>
          </a:p>
          <a:p>
            <a:pPr marL="800100" lvl="1" indent="-342900">
              <a:spcBef>
                <a:spcPts val="400"/>
              </a:spcBef>
              <a:spcAft>
                <a:spcPts val="400"/>
              </a:spcAft>
              <a:buFont typeface="Courier New" panose="02070309020205020404" pitchFamily="49" charset="0"/>
              <a:buChar char="o"/>
            </a:pPr>
            <a:r>
              <a:rPr lang="en-US" sz="2000" b="1">
                <a:latin typeface="Arial" panose="020B0604020202020204" pitchFamily="34" charset="0"/>
                <a:cs typeface="Arial" panose="020B0604020202020204" pitchFamily="34" charset="0"/>
              </a:rPr>
              <a:t>Facebook: </a:t>
            </a:r>
            <a:r>
              <a:rPr lang="en-US" sz="2000">
                <a:latin typeface="Arial" panose="020B0604020202020204" pitchFamily="34" charset="0"/>
                <a:cs typeface="Arial" panose="020B0604020202020204" pitchFamily="34" charset="0"/>
              </a:rPr>
              <a:t>@WhereDrawtheLine</a:t>
            </a:r>
          </a:p>
          <a:p>
            <a:pPr marL="800100" lvl="1" indent="-342900">
              <a:spcBef>
                <a:spcPts val="400"/>
              </a:spcBef>
              <a:spcAft>
                <a:spcPts val="400"/>
              </a:spcAft>
              <a:buFont typeface="Courier New" panose="02070309020205020404" pitchFamily="49" charset="0"/>
              <a:buChar char="o"/>
            </a:pPr>
            <a:r>
              <a:rPr lang="en-US" sz="2000" b="1">
                <a:latin typeface="Arial" panose="020B0604020202020204" pitchFamily="34" charset="0"/>
                <a:cs typeface="Arial" panose="020B0604020202020204" pitchFamily="34" charset="0"/>
              </a:rPr>
              <a:t>Twitter and Instagram: </a:t>
            </a:r>
            <a:r>
              <a:rPr lang="en-US" sz="2000">
                <a:latin typeface="Arial" panose="020B0604020202020204" pitchFamily="34" charset="0"/>
                <a:cs typeface="Arial" panose="020B0604020202020204" pitchFamily="34" charset="0"/>
              </a:rPr>
              <a:t>@drawthelineon</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48</a:t>
            </a:fld>
            <a:endParaRPr lang="en-US" sz="1600" b="1">
              <a:solidFill>
                <a:schemeClr val="bg1"/>
              </a:solidFill>
            </a:endParaRPr>
          </a:p>
        </p:txBody>
      </p:sp>
    </p:spTree>
    <p:extLst>
      <p:ext uri="{BB962C8B-B14F-4D97-AF65-F5344CB8AC3E}">
        <p14:creationId xmlns:p14="http://schemas.microsoft.com/office/powerpoint/2010/main" val="3089111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4950672-EC22-D370-13AA-B7B445C7A554}"/>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AF886E3C-D347-9A93-0523-0A8A198D8D7B}"/>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Slide Number Placeholder 2">
            <a:extLst>
              <a:ext uri="{FF2B5EF4-FFF2-40B4-BE49-F238E27FC236}">
                <a16:creationId xmlns:a16="http://schemas.microsoft.com/office/drawing/2014/main" id="{FE02C5A4-61B1-0949-FD6F-72589A612398}"/>
              </a:ext>
            </a:extLst>
          </p:cNvPr>
          <p:cNvSpPr txBox="1">
            <a:spLocks/>
          </p:cNvSpPr>
          <p:nvPr/>
        </p:nvSpPr>
        <p:spPr>
          <a:xfrm>
            <a:off x="55971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49</a:t>
            </a:fld>
            <a:endParaRPr lang="en-US" sz="1600" b="1">
              <a:solidFill>
                <a:schemeClr val="bg1"/>
              </a:solidFill>
            </a:endParaRPr>
          </a:p>
        </p:txBody>
      </p:sp>
      <p:sp>
        <p:nvSpPr>
          <p:cNvPr id="8" name="Title 1">
            <a:extLst>
              <a:ext uri="{FF2B5EF4-FFF2-40B4-BE49-F238E27FC236}">
                <a16:creationId xmlns:a16="http://schemas.microsoft.com/office/drawing/2014/main" id="{BC408AAC-775A-F1DC-7A86-DCC28E942CD6}"/>
              </a:ext>
            </a:extLst>
          </p:cNvPr>
          <p:cNvSpPr>
            <a:spLocks noGrp="1"/>
          </p:cNvSpPr>
          <p:nvPr>
            <p:ph type="title"/>
          </p:nvPr>
        </p:nvSpPr>
        <p:spPr>
          <a:xfrm>
            <a:off x="1714207" y="1026951"/>
            <a:ext cx="6598520" cy="686788"/>
          </a:xfrm>
        </p:spPr>
        <p:txBody>
          <a:bodyPr anchor="t">
            <a:normAutofit fontScale="90000"/>
          </a:bodyPr>
          <a:lstStyle/>
          <a:p>
            <a:r>
              <a:rPr lang="en-CA">
                <a:latin typeface="Arial"/>
                <a:cs typeface="Arial"/>
              </a:rPr>
              <a:t>Q+A</a:t>
            </a:r>
            <a:endParaRPr lang="en-CA" i="1">
              <a:latin typeface="Arial"/>
              <a:cs typeface="Arial"/>
            </a:endParaRPr>
          </a:p>
        </p:txBody>
      </p:sp>
      <p:pic>
        <p:nvPicPr>
          <p:cNvPr id="11" name="Graphic 10" descr="Chat outline">
            <a:extLst>
              <a:ext uri="{FF2B5EF4-FFF2-40B4-BE49-F238E27FC236}">
                <a16:creationId xmlns:a16="http://schemas.microsoft.com/office/drawing/2014/main" id="{CB5D99C3-EBD4-FA08-E593-2A3F8DC109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0087" y="1219987"/>
            <a:ext cx="5725758" cy="5725758"/>
          </a:xfrm>
          <a:prstGeom prst="rect">
            <a:avLst/>
          </a:prstGeom>
        </p:spPr>
      </p:pic>
      <p:cxnSp>
        <p:nvCxnSpPr>
          <p:cNvPr id="12" name="Straight Connector 11">
            <a:extLst>
              <a:ext uri="{FF2B5EF4-FFF2-40B4-BE49-F238E27FC236}">
                <a16:creationId xmlns:a16="http://schemas.microsoft.com/office/drawing/2014/main" id="{E3EE781A-6EF2-0B5F-ED39-353E078D1A5F}"/>
              </a:ext>
            </a:extLst>
          </p:cNvPr>
          <p:cNvCxnSpPr>
            <a:cxnSpLocks/>
          </p:cNvCxnSpPr>
          <p:nvPr/>
        </p:nvCxnSpPr>
        <p:spPr>
          <a:xfrm flipV="1">
            <a:off x="4753114" y="3451468"/>
            <a:ext cx="757382" cy="9754"/>
          </a:xfrm>
          <a:prstGeom prst="line">
            <a:avLst/>
          </a:prstGeom>
          <a:ln w="168275"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7B1370-AAD7-E6C2-0335-A1C1A9E4595D}"/>
              </a:ext>
            </a:extLst>
          </p:cNvPr>
          <p:cNvCxnSpPr>
            <a:cxnSpLocks/>
          </p:cNvCxnSpPr>
          <p:nvPr/>
        </p:nvCxnSpPr>
        <p:spPr>
          <a:xfrm flipV="1">
            <a:off x="6786301" y="4131990"/>
            <a:ext cx="757382" cy="9754"/>
          </a:xfrm>
          <a:prstGeom prst="line">
            <a:avLst/>
          </a:prstGeom>
          <a:ln w="168275"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59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855149" y="838125"/>
            <a:ext cx="6119629" cy="1325563"/>
          </a:xfrm>
        </p:spPr>
        <p:txBody>
          <a:bodyPr anchor="t">
            <a:normAutofit/>
          </a:bodyPr>
          <a:lstStyle/>
          <a:p>
            <a:r>
              <a:rPr lang="en-US" sz="2800"/>
              <a:t>What’s the Sexual Abuse Prevention Program?</a:t>
            </a:r>
            <a:endParaRPr lang="en-US"/>
          </a:p>
        </p:txBody>
      </p:sp>
      <p:sp>
        <p:nvSpPr>
          <p:cNvPr id="16" name="Text Placeholder 5">
            <a:extLst>
              <a:ext uri="{FF2B5EF4-FFF2-40B4-BE49-F238E27FC236}">
                <a16:creationId xmlns:a16="http://schemas.microsoft.com/office/drawing/2014/main" id="{3278F829-D2CD-6DD9-35F4-162A81A2976B}"/>
              </a:ext>
            </a:extLst>
          </p:cNvPr>
          <p:cNvSpPr txBox="1">
            <a:spLocks noGrp="1"/>
          </p:cNvSpPr>
          <p:nvPr>
            <p:ph sz="half" idx="1"/>
          </p:nvPr>
        </p:nvSpPr>
        <p:spPr>
          <a:xfrm>
            <a:off x="1644073" y="1846262"/>
            <a:ext cx="5181600" cy="4351338"/>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600"/>
              </a:spcBef>
              <a:buNone/>
            </a:pPr>
            <a:r>
              <a:rPr lang="en-CA" sz="2400" b="1" dirty="0">
                <a:solidFill>
                  <a:srgbClr val="AE71B6"/>
                </a:solidFill>
                <a:latin typeface="Arial" panose="020B0604020202020204" pitchFamily="34" charset="0"/>
                <a:cs typeface="Arial" panose="020B0604020202020204" pitchFamily="34" charset="0"/>
              </a:rPr>
              <a:t>Three required elements</a:t>
            </a:r>
          </a:p>
          <a:p>
            <a:pPr marL="457200" indent="-457200">
              <a:spcBef>
                <a:spcPts val="600"/>
              </a:spcBef>
              <a:buFont typeface="+mj-lt"/>
              <a:buAutoNum type="arabicPeriod"/>
            </a:pPr>
            <a:r>
              <a:rPr lang="en-CA" sz="2400" b="1" dirty="0">
                <a:latin typeface="Arial" panose="020B0604020202020204" pitchFamily="34" charset="0"/>
                <a:cs typeface="Arial" panose="020B0604020202020204" pitchFamily="34" charset="0"/>
              </a:rPr>
              <a:t>Commit to Kids</a:t>
            </a:r>
          </a:p>
          <a:p>
            <a:pPr marL="457200" indent="-457200">
              <a:spcBef>
                <a:spcPts val="600"/>
              </a:spcBef>
              <a:buFont typeface="+mj-lt"/>
              <a:buAutoNum type="arabicPeriod"/>
            </a:pPr>
            <a:r>
              <a:rPr lang="en-CA" sz="2400" b="1" dirty="0">
                <a:latin typeface="Arial" panose="020B0604020202020204" pitchFamily="34" charset="0"/>
                <a:cs typeface="Arial" panose="020B0604020202020204" pitchFamily="34" charset="0"/>
              </a:rPr>
              <a:t>Teatree Tells</a:t>
            </a:r>
          </a:p>
          <a:p>
            <a:pPr marL="457200" indent="-457200">
              <a:spcBef>
                <a:spcPts val="600"/>
              </a:spcBef>
              <a:buFont typeface="+mj-lt"/>
              <a:buAutoNum type="arabicPeriod"/>
            </a:pPr>
            <a:r>
              <a:rPr lang="en-CA" sz="2400" b="1" dirty="0">
                <a:latin typeface="Arial" panose="020B0604020202020204" pitchFamily="34" charset="0"/>
                <a:cs typeface="Arial" panose="020B0604020202020204" pitchFamily="34" charset="0"/>
              </a:rPr>
              <a:t>College resources to review:</a:t>
            </a:r>
          </a:p>
          <a:p>
            <a:pPr lvl="2">
              <a:spcBef>
                <a:spcPts val="600"/>
              </a:spcBef>
            </a:pPr>
            <a:r>
              <a:rPr lang="en-CA" sz="2400" dirty="0">
                <a:latin typeface="Arial" panose="020B0604020202020204" pitchFamily="34" charset="0"/>
                <a:cs typeface="Arial" panose="020B0604020202020204" pitchFamily="34" charset="0"/>
              </a:rPr>
              <a:t>Professional Advisory: Duty to Report</a:t>
            </a:r>
          </a:p>
          <a:p>
            <a:pPr lvl="2">
              <a:spcBef>
                <a:spcPts val="600"/>
              </a:spcBef>
            </a:pPr>
            <a:r>
              <a:rPr lang="en-CA" sz="2400" dirty="0">
                <a:latin typeface="Arial" panose="020B0604020202020204" pitchFamily="34" charset="0"/>
                <a:cs typeface="Arial" panose="020B0604020202020204" pitchFamily="34" charset="0"/>
              </a:rPr>
              <a:t>Racism and Bias in Reporting to Child Welfare</a:t>
            </a:r>
          </a:p>
          <a:p>
            <a:pPr lvl="2">
              <a:spcBef>
                <a:spcPts val="600"/>
              </a:spcBef>
            </a:pPr>
            <a:r>
              <a:rPr lang="en-CA" sz="2400" dirty="0">
                <a:latin typeface="Arial" panose="020B0604020202020204" pitchFamily="34" charset="0"/>
                <a:cs typeface="Arial" panose="020B0604020202020204" pitchFamily="34" charset="0"/>
              </a:rPr>
              <a:t>Scenarios</a:t>
            </a:r>
          </a:p>
        </p:txBody>
      </p:sp>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5</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9AA3C516-72C8-951F-B165-FECCA8BC68FB}"/>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72D34BE-B43A-E3CB-0CA1-90B8EE28F9C0}"/>
              </a:ext>
            </a:extLst>
          </p:cNvPr>
          <p:cNvPicPr>
            <a:picLocks noChangeAspect="1"/>
          </p:cNvPicPr>
          <p:nvPr/>
        </p:nvPicPr>
        <p:blipFill>
          <a:blip r:embed="rId4"/>
          <a:stretch>
            <a:fillRect/>
          </a:stretch>
        </p:blipFill>
        <p:spPr>
          <a:xfrm>
            <a:off x="10178343" y="372968"/>
            <a:ext cx="1604197" cy="677448"/>
          </a:xfrm>
          <a:prstGeom prst="rect">
            <a:avLst/>
          </a:prstGeom>
        </p:spPr>
      </p:pic>
      <p:pic>
        <p:nvPicPr>
          <p:cNvPr id="5" name="Content Placeholder 3" descr="Clipboard Checked outline">
            <a:extLst>
              <a:ext uri="{FF2B5EF4-FFF2-40B4-BE49-F238E27FC236}">
                <a16:creationId xmlns:a16="http://schemas.microsoft.com/office/drawing/2014/main" id="{FABB0354-B85A-06D5-AF0B-36AF225D6C75}"/>
              </a:ext>
            </a:extLst>
          </p:cNvPr>
          <p:cNvPicPr>
            <a:picLocks noGrp="1" noChangeAspect="1"/>
          </p:cNvPicPr>
          <p:nvPr>
            <p:ph sz="half" idx="2"/>
          </p:nvPr>
        </p:nvPicPr>
        <p:blipFill>
          <a:blip r:embed="rId5">
            <a:extLst>
              <a:ext uri="{96DAC541-7B7A-43D3-8B79-37D633B846F1}">
                <asvg:svgBlip xmlns:asvg="http://schemas.microsoft.com/office/drawing/2016/SVG/main" r:embed="rId6"/>
              </a:ext>
            </a:extLst>
          </a:blip>
          <a:stretch>
            <a:fillRect/>
          </a:stretch>
        </p:blipFill>
        <p:spPr>
          <a:xfrm>
            <a:off x="8617066" y="2318433"/>
            <a:ext cx="2755750" cy="2755750"/>
          </a:xfrm>
          <a:prstGeom prst="rect">
            <a:avLst/>
          </a:prstGeom>
        </p:spPr>
      </p:pic>
    </p:spTree>
    <p:extLst>
      <p:ext uri="{BB962C8B-B14F-4D97-AF65-F5344CB8AC3E}">
        <p14:creationId xmlns:p14="http://schemas.microsoft.com/office/powerpoint/2010/main" val="612998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3D1E9C-7BE7-482A-D1BE-B7F6213E46A9}"/>
              </a:ext>
            </a:extLst>
          </p:cNvPr>
          <p:cNvSpPr/>
          <p:nvPr/>
        </p:nvSpPr>
        <p:spPr>
          <a:xfrm>
            <a:off x="-73891" y="3053285"/>
            <a:ext cx="12349018" cy="3883223"/>
          </a:xfrm>
          <a:prstGeom prst="rect">
            <a:avLst/>
          </a:prstGeom>
          <a:solidFill>
            <a:srgbClr val="873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4618" y="3335781"/>
            <a:ext cx="12192000" cy="1735772"/>
          </a:xfrm>
        </p:spPr>
        <p:txBody>
          <a:bodyPr>
            <a:normAutofit/>
          </a:bodyPr>
          <a:lstStyle/>
          <a:p>
            <a:r>
              <a:rPr lang="en-CA" sz="10000" b="1">
                <a:solidFill>
                  <a:schemeClr val="bg1"/>
                </a:solidFill>
              </a:rPr>
              <a:t>Thank You</a:t>
            </a:r>
            <a:endParaRPr lang="en-US" sz="10000" b="1">
              <a:solidFill>
                <a:schemeClr val="bg1"/>
              </a:solidFill>
            </a:endParaRPr>
          </a:p>
        </p:txBody>
      </p:sp>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2851809" y="5215758"/>
            <a:ext cx="6497619" cy="0"/>
          </a:xfrm>
          <a:prstGeom prst="line">
            <a:avLst/>
          </a:prstGeom>
          <a:ln w="889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5FA7A0-3ADF-A463-FE9C-19F7332ACD06}"/>
              </a:ext>
            </a:extLst>
          </p:cNvPr>
          <p:cNvSpPr txBox="1"/>
          <p:nvPr/>
        </p:nvSpPr>
        <p:spPr>
          <a:xfrm>
            <a:off x="2851809" y="5636440"/>
            <a:ext cx="6497619" cy="461665"/>
          </a:xfrm>
          <a:prstGeom prst="rect">
            <a:avLst/>
          </a:prstGeom>
          <a:noFill/>
          <a:ln>
            <a:noFill/>
          </a:ln>
        </p:spPr>
        <p:txBody>
          <a:bodyPr wrap="square" rtlCol="0">
            <a:spAutoFit/>
          </a:bodyPr>
          <a:lstStyle/>
          <a:p>
            <a:pPr>
              <a:spcBef>
                <a:spcPts val="1000"/>
              </a:spcBef>
              <a:spcAft>
                <a:spcPts val="1000"/>
              </a:spcAft>
            </a:pPr>
            <a:r>
              <a:rPr lang="en-US" sz="2400" err="1">
                <a:solidFill>
                  <a:schemeClr val="bg1"/>
                </a:solidFill>
                <a:latin typeface="Arial" panose="020B0604020202020204" pitchFamily="34" charset="0"/>
                <a:cs typeface="Arial" panose="020B0604020202020204" pitchFamily="34" charset="0"/>
              </a:rPr>
              <a:t>sexualassaultsupport.ca</a:t>
            </a:r>
            <a:r>
              <a:rPr lang="en-US" sz="2400">
                <a:solidFill>
                  <a:schemeClr val="bg1"/>
                </a:solidFill>
                <a:latin typeface="Arial" panose="020B0604020202020204" pitchFamily="34" charset="0"/>
                <a:cs typeface="Arial" panose="020B0604020202020204" pitchFamily="34" charset="0"/>
              </a:rPr>
              <a:t>   |   college-</a:t>
            </a:r>
            <a:r>
              <a:rPr lang="en-US" sz="2400" err="1">
                <a:solidFill>
                  <a:schemeClr val="bg1"/>
                </a:solidFill>
                <a:latin typeface="Arial" panose="020B0604020202020204" pitchFamily="34" charset="0"/>
                <a:cs typeface="Arial" panose="020B0604020202020204" pitchFamily="34" charset="0"/>
              </a:rPr>
              <a:t>ece.ca</a:t>
            </a:r>
            <a:endParaRPr lang="en-US" sz="2400">
              <a:solidFill>
                <a:schemeClr val="bg1"/>
              </a:solidFill>
              <a:latin typeface="Arial" panose="020B0604020202020204" pitchFamily="34" charset="0"/>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F21B6B05-86EB-817F-371E-AE4E1A8FE140}"/>
              </a:ext>
            </a:extLst>
          </p:cNvPr>
          <p:cNvPicPr>
            <a:picLocks noChangeAspect="1"/>
          </p:cNvPicPr>
          <p:nvPr/>
        </p:nvPicPr>
        <p:blipFill>
          <a:blip r:embed="rId2"/>
          <a:stretch>
            <a:fillRect/>
          </a:stretch>
        </p:blipFill>
        <p:spPr>
          <a:xfrm>
            <a:off x="2159922" y="556337"/>
            <a:ext cx="4130840" cy="198598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B26C17-214E-5859-609D-F09F22D80D3D}"/>
              </a:ext>
            </a:extLst>
          </p:cNvPr>
          <p:cNvPicPr>
            <a:picLocks noChangeAspect="1"/>
          </p:cNvPicPr>
          <p:nvPr/>
        </p:nvPicPr>
        <p:blipFill>
          <a:blip r:embed="rId3"/>
          <a:stretch>
            <a:fillRect/>
          </a:stretch>
        </p:blipFill>
        <p:spPr>
          <a:xfrm>
            <a:off x="6695044" y="902071"/>
            <a:ext cx="2970305" cy="1254351"/>
          </a:xfrm>
          <a:prstGeom prst="rect">
            <a:avLst/>
          </a:prstGeom>
        </p:spPr>
      </p:pic>
    </p:spTree>
    <p:extLst>
      <p:ext uri="{BB962C8B-B14F-4D97-AF65-F5344CB8AC3E}">
        <p14:creationId xmlns:p14="http://schemas.microsoft.com/office/powerpoint/2010/main" val="906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855149" y="838125"/>
            <a:ext cx="6119629" cy="1325563"/>
          </a:xfrm>
        </p:spPr>
        <p:txBody>
          <a:bodyPr anchor="t">
            <a:normAutofit/>
          </a:bodyPr>
          <a:lstStyle/>
          <a:p>
            <a:r>
              <a:rPr lang="en-US" sz="2800"/>
              <a:t>Supporting Members with the Sexual Abuse Prevention Program </a:t>
            </a:r>
            <a:endParaRPr lang="en-US"/>
          </a:p>
        </p:txBody>
      </p:sp>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6</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9AA3C516-72C8-951F-B165-FECCA8BC68FB}"/>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72D34BE-B43A-E3CB-0CA1-90B8EE28F9C0}"/>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3" name="TextBox 1">
            <a:extLst>
              <a:ext uri="{FF2B5EF4-FFF2-40B4-BE49-F238E27FC236}">
                <a16:creationId xmlns:a16="http://schemas.microsoft.com/office/drawing/2014/main" id="{652327F1-70B7-84D5-DB37-C63D9791A362}"/>
              </a:ext>
            </a:extLst>
          </p:cNvPr>
          <p:cNvSpPr txBox="1">
            <a:spLocks noGrp="1"/>
          </p:cNvSpPr>
          <p:nvPr>
            <p:ph sz="half" idx="1"/>
          </p:nvPr>
        </p:nvSpPr>
        <p:spPr>
          <a:xfrm>
            <a:off x="1380064" y="2319763"/>
            <a:ext cx="6910891" cy="465819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base">
              <a:buNone/>
            </a:pPr>
            <a:r>
              <a:rPr lang="en-CA" sz="2400" b="0" i="0" u="none" strike="noStrike" dirty="0">
                <a:solidFill>
                  <a:srgbClr val="000000"/>
                </a:solidFill>
                <a:effectLst/>
                <a:latin typeface="Arial" panose="020B0604020202020204" pitchFamily="34" charset="0"/>
                <a:cs typeface="Arial" panose="020B0604020202020204" pitchFamily="34" charset="0"/>
              </a:rPr>
              <a:t>Program available </a:t>
            </a:r>
            <a:r>
              <a:rPr lang="en-CA" sz="2400" b="1" i="0" u="none" strike="noStrike" dirty="0">
                <a:solidFill>
                  <a:srgbClr val="652D89"/>
                </a:solidFill>
                <a:effectLst/>
                <a:latin typeface="Arial" panose="020B0604020202020204" pitchFamily="34" charset="0"/>
                <a:cs typeface="Arial" panose="020B0604020202020204" pitchFamily="34" charset="0"/>
              </a:rPr>
              <a:t>July 2022</a:t>
            </a:r>
            <a:r>
              <a:rPr lang="en-CA" sz="2400" dirty="0">
                <a:solidFill>
                  <a:srgbClr val="000000"/>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r>
              <a:rPr lang="en-CA" sz="2400" b="0" i="0" u="none" strike="noStrike" dirty="0">
                <a:solidFill>
                  <a:srgbClr val="000000"/>
                </a:solidFill>
                <a:effectLst/>
                <a:latin typeface="Arial" panose="020B0604020202020204" pitchFamily="34" charset="0"/>
                <a:cs typeface="Arial" panose="020B0604020202020204" pitchFamily="34" charset="0"/>
              </a:rPr>
              <a:t>Access via My College Account</a:t>
            </a:r>
            <a:br>
              <a:rPr lang="en-CA" sz="2400" b="0" i="0" u="none" strike="noStrike" dirty="0">
                <a:solidFill>
                  <a:srgbClr val="000000"/>
                </a:solidFill>
                <a:effectLst/>
                <a:latin typeface="Arial" panose="020B0604020202020204" pitchFamily="34" charset="0"/>
                <a:cs typeface="Arial" panose="020B0604020202020204" pitchFamily="34" charset="0"/>
              </a:rPr>
            </a:br>
            <a:endParaRPr lang="en-CA" sz="2400" b="0" i="0" u="none" strike="noStrike" dirty="0">
              <a:solidFill>
                <a:srgbClr val="000000"/>
              </a:solidFill>
              <a:effectLst/>
              <a:latin typeface="Arial" panose="020B0604020202020204" pitchFamily="34" charset="0"/>
              <a:cs typeface="Arial" panose="020B0604020202020204" pitchFamily="34" charset="0"/>
            </a:endParaRPr>
          </a:p>
          <a:p>
            <a:pPr indent="0" algn="l" rtl="0" fontAlgn="base">
              <a:buNone/>
            </a:pPr>
            <a:r>
              <a:rPr lang="en-CA" sz="2400" dirty="0">
                <a:solidFill>
                  <a:srgbClr val="000000"/>
                </a:solidFill>
                <a:latin typeface="Arial" panose="020B0604020202020204" pitchFamily="34" charset="0"/>
                <a:cs typeface="Arial" panose="020B0604020202020204" pitchFamily="34" charset="0"/>
              </a:rPr>
              <a:t>Member Support </a:t>
            </a:r>
          </a:p>
          <a:p>
            <a:pPr marL="742950" lvl="1" indent="-285750" fontAlgn="base"/>
            <a:r>
              <a:rPr lang="en-CA" sz="2400" b="0" i="0" dirty="0">
                <a:solidFill>
                  <a:srgbClr val="000000"/>
                </a:solidFill>
                <a:effectLst/>
                <a:latin typeface="Arial" panose="020B0604020202020204" pitchFamily="34" charset="0"/>
                <a:cs typeface="Arial" panose="020B0604020202020204" pitchFamily="34" charset="0"/>
              </a:rPr>
              <a:t>Instructions for Completing the Sexual Abuse Prevention Program and Confirming Compliance</a:t>
            </a:r>
          </a:p>
          <a:p>
            <a:pPr marL="742950" lvl="1" indent="-285750" fontAlgn="base">
              <a:buFont typeface="Arial" panose="020B0604020202020204" pitchFamily="34" charset="0"/>
              <a:buChar char="•"/>
            </a:pPr>
            <a:r>
              <a:rPr lang="en-CA" sz="2400" b="0" i="0" dirty="0">
                <a:solidFill>
                  <a:srgbClr val="000000"/>
                </a:solidFill>
                <a:effectLst/>
                <a:latin typeface="Arial" panose="020B0604020202020204" pitchFamily="34" charset="0"/>
                <a:cs typeface="Arial" panose="020B0604020202020204" pitchFamily="34" charset="0"/>
              </a:rPr>
              <a:t>Caring </a:t>
            </a:r>
            <a:r>
              <a:rPr lang="en-CA" sz="2400" dirty="0">
                <a:solidFill>
                  <a:srgbClr val="000000"/>
                </a:solidFill>
                <a:latin typeface="Arial" panose="020B0604020202020204" pitchFamily="34" charset="0"/>
                <a:cs typeface="Arial" panose="020B0604020202020204" pitchFamily="34" charset="0"/>
              </a:rPr>
              <a:t>for Self and Others</a:t>
            </a:r>
          </a:p>
          <a:p>
            <a:pPr marL="742950" lvl="1" indent="-285750" fontAlgn="base">
              <a:buFont typeface="Arial" panose="020B0604020202020204" pitchFamily="34" charset="0"/>
              <a:buChar char="•"/>
            </a:pPr>
            <a:r>
              <a:rPr lang="en-CA" sz="2400" dirty="0">
                <a:solidFill>
                  <a:srgbClr val="000000"/>
                </a:solidFill>
                <a:latin typeface="Arial" panose="020B0604020202020204" pitchFamily="34" charset="0"/>
                <a:cs typeface="Arial" panose="020B0604020202020204" pitchFamily="34" charset="0"/>
              </a:rPr>
              <a:t>This trauma-informed care w</a:t>
            </a:r>
            <a:r>
              <a:rPr lang="en-CA" sz="2400" b="0" i="0" dirty="0">
                <a:solidFill>
                  <a:srgbClr val="000000"/>
                </a:solidFill>
                <a:effectLst/>
                <a:latin typeface="Arial" panose="020B0604020202020204" pitchFamily="34" charset="0"/>
                <a:cs typeface="Arial" panose="020B0604020202020204" pitchFamily="34" charset="0"/>
              </a:rPr>
              <a:t>orkshop</a:t>
            </a:r>
            <a:r>
              <a:rPr lang="en-US" sz="2400" b="0" i="0" dirty="0">
                <a:solidFill>
                  <a:srgbClr val="000000"/>
                </a:solidFill>
                <a:effectLst/>
                <a:latin typeface="Arial" panose="020B0604020202020204" pitchFamily="34" charset="0"/>
                <a:cs typeface="Arial" panose="020B0604020202020204" pitchFamily="34" charset="0"/>
              </a:rPr>
              <a:t>​ for members</a:t>
            </a:r>
          </a:p>
          <a:p>
            <a:pPr marL="742950" lvl="1" indent="-285750" fontAlgn="base"/>
            <a:r>
              <a:rPr lang="en-CA" sz="2400" dirty="0">
                <a:effectLst/>
                <a:latin typeface="Arial" panose="020B0604020202020204" pitchFamily="34" charset="0"/>
                <a:ea typeface="Calibri" panose="020F0502020204030204" pitchFamily="34" charset="0"/>
              </a:rPr>
              <a:t>People Connect mental health resource</a:t>
            </a:r>
            <a:endParaRPr lang="en-US" sz="2400" b="0" i="0" dirty="0">
              <a:solidFill>
                <a:srgbClr val="000000"/>
              </a:solidFill>
              <a:effectLst/>
              <a:latin typeface="Arial" panose="020B0604020202020204" pitchFamily="34" charset="0"/>
              <a:cs typeface="Arial" panose="020B0604020202020204" pitchFamily="34" charset="0"/>
            </a:endParaRPr>
          </a:p>
          <a:p>
            <a:endParaRPr lang="en-US" sz="2400" dirty="0"/>
          </a:p>
        </p:txBody>
      </p:sp>
      <p:pic>
        <p:nvPicPr>
          <p:cNvPr id="7" name="Graphic 6" descr="Circle with left arrow with solid fill">
            <a:extLst>
              <a:ext uri="{FF2B5EF4-FFF2-40B4-BE49-F238E27FC236}">
                <a16:creationId xmlns:a16="http://schemas.microsoft.com/office/drawing/2014/main" id="{27C23522-D5BC-21DB-D24A-320FF88DD8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886166" y="2228535"/>
            <a:ext cx="556590" cy="556590"/>
          </a:xfrm>
          <a:prstGeom prst="rect">
            <a:avLst/>
          </a:prstGeom>
        </p:spPr>
      </p:pic>
      <p:pic>
        <p:nvPicPr>
          <p:cNvPr id="10" name="Graphic 9" descr="Circle with left arrow with solid fill">
            <a:extLst>
              <a:ext uri="{FF2B5EF4-FFF2-40B4-BE49-F238E27FC236}">
                <a16:creationId xmlns:a16="http://schemas.microsoft.com/office/drawing/2014/main" id="{B11CFD53-B472-F27A-FA9B-A52EE36FF2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886165" y="3447669"/>
            <a:ext cx="556590" cy="556590"/>
          </a:xfrm>
          <a:prstGeom prst="rect">
            <a:avLst/>
          </a:prstGeom>
        </p:spPr>
      </p:pic>
      <p:pic>
        <p:nvPicPr>
          <p:cNvPr id="13" name="Graphic 12" descr="Remote learning language outline">
            <a:extLst>
              <a:ext uri="{FF2B5EF4-FFF2-40B4-BE49-F238E27FC236}">
                <a16:creationId xmlns:a16="http://schemas.microsoft.com/office/drawing/2014/main" id="{6905E05A-2076-42B4-017D-B566E4F21D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76859" y="2475142"/>
            <a:ext cx="2837822" cy="2837822"/>
          </a:xfrm>
          <a:prstGeom prst="rect">
            <a:avLst/>
          </a:prstGeom>
        </p:spPr>
      </p:pic>
    </p:spTree>
    <p:extLst>
      <p:ext uri="{BB962C8B-B14F-4D97-AF65-F5344CB8AC3E}">
        <p14:creationId xmlns:p14="http://schemas.microsoft.com/office/powerpoint/2010/main" val="221270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4062274" cy="686788"/>
          </a:xfrm>
        </p:spPr>
        <p:txBody>
          <a:bodyPr anchor="t">
            <a:normAutofit fontScale="90000"/>
          </a:bodyPr>
          <a:lstStyle/>
          <a:p>
            <a:r>
              <a:rPr lang="fr-CA"/>
              <a:t>Introductions</a:t>
            </a:r>
            <a:br>
              <a:rPr lang="en-US">
                <a:solidFill>
                  <a:srgbClr val="1F1F1F"/>
                </a:solidFill>
              </a:rPr>
            </a:br>
            <a:br>
              <a:rPr lang="en-US"/>
            </a:br>
            <a:endParaRPr lang="en-US"/>
          </a:p>
        </p:txBody>
      </p:sp>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7</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162049" y="5573266"/>
            <a:ext cx="3746954" cy="430887"/>
          </a:xfrm>
          <a:prstGeom prst="rect">
            <a:avLst/>
          </a:prstGeom>
          <a:noFill/>
        </p:spPr>
        <p:txBody>
          <a:bodyPr wrap="square" rtlCol="0">
            <a:spAutoFit/>
          </a:bodyPr>
          <a:lstStyle/>
          <a:p>
            <a:pPr>
              <a:spcBef>
                <a:spcPts val="200"/>
              </a:spcBef>
              <a:spcAft>
                <a:spcPts val="200"/>
              </a:spcAft>
            </a:pPr>
            <a:r>
              <a:rPr lang="en-US" sz="2200" b="1">
                <a:solidFill>
                  <a:srgbClr val="87398B"/>
                </a:solidFill>
                <a:latin typeface="Arial" panose="020B0604020202020204" pitchFamily="34" charset="0"/>
                <a:cs typeface="Arial" panose="020B0604020202020204" pitchFamily="34" charset="0"/>
              </a:rPr>
              <a:t>Hillary Di Menna </a:t>
            </a:r>
            <a:r>
              <a:rPr lang="en-US" sz="2200">
                <a:solidFill>
                  <a:srgbClr val="87398B"/>
                </a:solidFill>
                <a:latin typeface="Arial" panose="020B0604020202020204" pitchFamily="34" charset="0"/>
                <a:cs typeface="Arial" panose="020B0604020202020204" pitchFamily="34" charset="0"/>
              </a:rPr>
              <a:t>(she/her)</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9AA3C516-72C8-951F-B165-FECCA8BC68FB}"/>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72D34BE-B43A-E3CB-0CA1-90B8EE28F9C0}"/>
              </a:ext>
            </a:extLst>
          </p:cNvPr>
          <p:cNvPicPr>
            <a:picLocks noChangeAspect="1"/>
          </p:cNvPicPr>
          <p:nvPr/>
        </p:nvPicPr>
        <p:blipFill>
          <a:blip r:embed="rId4"/>
          <a:stretch>
            <a:fillRect/>
          </a:stretch>
        </p:blipFill>
        <p:spPr>
          <a:xfrm>
            <a:off x="10178343" y="372968"/>
            <a:ext cx="1604197" cy="677448"/>
          </a:xfrm>
          <a:prstGeom prst="rect">
            <a:avLst/>
          </a:prstGeom>
        </p:spPr>
      </p:pic>
      <p:sp>
        <p:nvSpPr>
          <p:cNvPr id="5" name="TextBox 4">
            <a:extLst>
              <a:ext uri="{FF2B5EF4-FFF2-40B4-BE49-F238E27FC236}">
                <a16:creationId xmlns:a16="http://schemas.microsoft.com/office/drawing/2014/main" id="{E9C93B05-FD9A-B963-4358-2379291A0A18}"/>
              </a:ext>
            </a:extLst>
          </p:cNvPr>
          <p:cNvSpPr txBox="1"/>
          <p:nvPr/>
        </p:nvSpPr>
        <p:spPr>
          <a:xfrm>
            <a:off x="8445046" y="5573266"/>
            <a:ext cx="3746954" cy="430887"/>
          </a:xfrm>
          <a:prstGeom prst="rect">
            <a:avLst/>
          </a:prstGeom>
          <a:noFill/>
        </p:spPr>
        <p:txBody>
          <a:bodyPr wrap="square" rtlCol="0">
            <a:spAutoFit/>
          </a:bodyPr>
          <a:lstStyle/>
          <a:p>
            <a:pPr>
              <a:spcBef>
                <a:spcPts val="200"/>
              </a:spcBef>
              <a:spcAft>
                <a:spcPts val="200"/>
              </a:spcAft>
            </a:pPr>
            <a:r>
              <a:rPr lang="en-US" sz="2200" b="1" dirty="0">
                <a:solidFill>
                  <a:srgbClr val="87398B"/>
                </a:solidFill>
                <a:latin typeface="Arial" panose="020B0604020202020204" pitchFamily="34" charset="0"/>
                <a:cs typeface="Arial" panose="020B0604020202020204" pitchFamily="34" charset="0"/>
              </a:rPr>
              <a:t>Mitzi Beth Webb </a:t>
            </a:r>
            <a:r>
              <a:rPr lang="en-US" sz="2200" dirty="0">
                <a:solidFill>
                  <a:srgbClr val="87398B"/>
                </a:solidFill>
                <a:latin typeface="Arial" panose="020B0604020202020204" pitchFamily="34" charset="0"/>
                <a:cs typeface="Arial" panose="020B0604020202020204" pitchFamily="34" charset="0"/>
              </a:rPr>
              <a:t>(she/her)</a:t>
            </a:r>
          </a:p>
        </p:txBody>
      </p:sp>
      <p:sp>
        <p:nvSpPr>
          <p:cNvPr id="12" name="Oval 11">
            <a:extLst>
              <a:ext uri="{FF2B5EF4-FFF2-40B4-BE49-F238E27FC236}">
                <a16:creationId xmlns:a16="http://schemas.microsoft.com/office/drawing/2014/main" id="{850C66E3-4464-9F7D-BC03-5FA55E699365}"/>
              </a:ext>
            </a:extLst>
          </p:cNvPr>
          <p:cNvSpPr/>
          <p:nvPr/>
        </p:nvSpPr>
        <p:spPr>
          <a:xfrm>
            <a:off x="8445046" y="2410884"/>
            <a:ext cx="2963332" cy="2973915"/>
          </a:xfrm>
          <a:prstGeom prst="ellipse">
            <a:avLst/>
          </a:prstGeom>
          <a:blipFill>
            <a:blip r:embed="rId5"/>
            <a:stretch>
              <a:fillRect/>
            </a:stretch>
          </a:blipFill>
          <a:ln w="28575">
            <a:solidFill>
              <a:srgbClr val="F39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D6479D2-8D52-E5A5-AC9E-76D47D32C09C}"/>
              </a:ext>
            </a:extLst>
          </p:cNvPr>
          <p:cNvSpPr txBox="1"/>
          <p:nvPr/>
        </p:nvSpPr>
        <p:spPr>
          <a:xfrm>
            <a:off x="4909003" y="5548139"/>
            <a:ext cx="3746954" cy="430887"/>
          </a:xfrm>
          <a:prstGeom prst="rect">
            <a:avLst/>
          </a:prstGeom>
          <a:noFill/>
        </p:spPr>
        <p:txBody>
          <a:bodyPr wrap="square" rtlCol="0">
            <a:spAutoFit/>
          </a:bodyPr>
          <a:lstStyle/>
          <a:p>
            <a:pPr>
              <a:spcBef>
                <a:spcPts val="200"/>
              </a:spcBef>
              <a:spcAft>
                <a:spcPts val="200"/>
              </a:spcAft>
            </a:pPr>
            <a:r>
              <a:rPr lang="en-US" sz="2200" b="1" dirty="0">
                <a:solidFill>
                  <a:srgbClr val="87398B"/>
                </a:solidFill>
                <a:latin typeface="Arial" panose="020B0604020202020204" pitchFamily="34" charset="0"/>
                <a:cs typeface="Arial" panose="020B0604020202020204" pitchFamily="34" charset="0"/>
              </a:rPr>
              <a:t>Jessica Wang </a:t>
            </a:r>
            <a:r>
              <a:rPr lang="en-US" sz="2200" dirty="0">
                <a:solidFill>
                  <a:srgbClr val="87398B"/>
                </a:solidFill>
                <a:latin typeface="Arial" panose="020B0604020202020204" pitchFamily="34" charset="0"/>
                <a:cs typeface="Arial" panose="020B0604020202020204" pitchFamily="34" charset="0"/>
              </a:rPr>
              <a:t>(she/her)</a:t>
            </a:r>
          </a:p>
        </p:txBody>
      </p:sp>
      <p:pic>
        <p:nvPicPr>
          <p:cNvPr id="6" name="Picture 5">
            <a:extLst>
              <a:ext uri="{FF2B5EF4-FFF2-40B4-BE49-F238E27FC236}">
                <a16:creationId xmlns:a16="http://schemas.microsoft.com/office/drawing/2014/main" id="{8AF52454-E887-C515-3B0D-C2C6EFE5B848}"/>
              </a:ext>
            </a:extLst>
          </p:cNvPr>
          <p:cNvPicPr>
            <a:picLocks noChangeAspect="1"/>
          </p:cNvPicPr>
          <p:nvPr/>
        </p:nvPicPr>
        <p:blipFill>
          <a:blip r:embed="rId6"/>
          <a:srcRect l="2619" t="4520" r="5094" b="26264"/>
          <a:stretch>
            <a:fillRect/>
          </a:stretch>
        </p:blipFill>
        <p:spPr>
          <a:xfrm>
            <a:off x="1162049" y="2421467"/>
            <a:ext cx="2963332" cy="2963332"/>
          </a:xfrm>
          <a:custGeom>
            <a:avLst/>
            <a:gdLst>
              <a:gd name="connsiteX0" fmla="*/ 1481666 w 2963332"/>
              <a:gd name="connsiteY0" fmla="*/ 0 h 2963332"/>
              <a:gd name="connsiteX1" fmla="*/ 2963332 w 2963332"/>
              <a:gd name="connsiteY1" fmla="*/ 1481666 h 2963332"/>
              <a:gd name="connsiteX2" fmla="*/ 1481666 w 2963332"/>
              <a:gd name="connsiteY2" fmla="*/ 2963332 h 2963332"/>
              <a:gd name="connsiteX3" fmla="*/ 0 w 2963332"/>
              <a:gd name="connsiteY3" fmla="*/ 1481666 h 2963332"/>
              <a:gd name="connsiteX4" fmla="*/ 1481666 w 2963332"/>
              <a:gd name="connsiteY4" fmla="*/ 0 h 2963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2" h="2963332">
                <a:moveTo>
                  <a:pt x="1481666" y="0"/>
                </a:moveTo>
                <a:cubicBezTo>
                  <a:pt x="2299968" y="0"/>
                  <a:pt x="2963332" y="663364"/>
                  <a:pt x="2963332" y="1481666"/>
                </a:cubicBezTo>
                <a:cubicBezTo>
                  <a:pt x="2963332" y="2299968"/>
                  <a:pt x="2299968" y="2963332"/>
                  <a:pt x="1481666" y="2963332"/>
                </a:cubicBezTo>
                <a:cubicBezTo>
                  <a:pt x="663364" y="2963332"/>
                  <a:pt x="0" y="2299968"/>
                  <a:pt x="0" y="1481666"/>
                </a:cubicBezTo>
                <a:cubicBezTo>
                  <a:pt x="0" y="663364"/>
                  <a:pt x="663364" y="0"/>
                  <a:pt x="1481666" y="0"/>
                </a:cubicBezTo>
                <a:close/>
              </a:path>
            </a:pathLst>
          </a:custGeom>
          <a:ln w="28575">
            <a:solidFill>
              <a:srgbClr val="F39C40"/>
            </a:solidFill>
          </a:ln>
        </p:spPr>
      </p:pic>
      <p:pic>
        <p:nvPicPr>
          <p:cNvPr id="7" name="Picture 6">
            <a:extLst>
              <a:ext uri="{FF2B5EF4-FFF2-40B4-BE49-F238E27FC236}">
                <a16:creationId xmlns:a16="http://schemas.microsoft.com/office/drawing/2014/main" id="{11161EFA-0E5D-81EA-3016-CF852EFC4D57}"/>
              </a:ext>
            </a:extLst>
          </p:cNvPr>
          <p:cNvPicPr>
            <a:picLocks noChangeAspect="1"/>
          </p:cNvPicPr>
          <p:nvPr/>
        </p:nvPicPr>
        <p:blipFill>
          <a:blip r:embed="rId7"/>
          <a:srcRect l="46" t="25502" r="610" b="21278"/>
          <a:stretch>
            <a:fillRect/>
          </a:stretch>
        </p:blipFill>
        <p:spPr>
          <a:xfrm>
            <a:off x="4881003" y="2421467"/>
            <a:ext cx="2963332" cy="2963332"/>
          </a:xfrm>
          <a:custGeom>
            <a:avLst/>
            <a:gdLst>
              <a:gd name="connsiteX0" fmla="*/ 1481666 w 2963332"/>
              <a:gd name="connsiteY0" fmla="*/ 0 h 2963332"/>
              <a:gd name="connsiteX1" fmla="*/ 2963332 w 2963332"/>
              <a:gd name="connsiteY1" fmla="*/ 1481666 h 2963332"/>
              <a:gd name="connsiteX2" fmla="*/ 1481666 w 2963332"/>
              <a:gd name="connsiteY2" fmla="*/ 2963332 h 2963332"/>
              <a:gd name="connsiteX3" fmla="*/ 0 w 2963332"/>
              <a:gd name="connsiteY3" fmla="*/ 1481666 h 2963332"/>
              <a:gd name="connsiteX4" fmla="*/ 1481666 w 2963332"/>
              <a:gd name="connsiteY4" fmla="*/ 0 h 2963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2" h="2963332">
                <a:moveTo>
                  <a:pt x="1481666" y="0"/>
                </a:moveTo>
                <a:cubicBezTo>
                  <a:pt x="2299968" y="0"/>
                  <a:pt x="2963332" y="663364"/>
                  <a:pt x="2963332" y="1481666"/>
                </a:cubicBezTo>
                <a:cubicBezTo>
                  <a:pt x="2963332" y="2299968"/>
                  <a:pt x="2299968" y="2963332"/>
                  <a:pt x="1481666" y="2963332"/>
                </a:cubicBezTo>
                <a:cubicBezTo>
                  <a:pt x="663364" y="2963332"/>
                  <a:pt x="0" y="2299968"/>
                  <a:pt x="0" y="1481666"/>
                </a:cubicBezTo>
                <a:cubicBezTo>
                  <a:pt x="0" y="663364"/>
                  <a:pt x="663364" y="0"/>
                  <a:pt x="1481666" y="0"/>
                </a:cubicBezTo>
                <a:close/>
              </a:path>
            </a:pathLst>
          </a:custGeom>
          <a:ln w="28575">
            <a:solidFill>
              <a:srgbClr val="F39C40"/>
            </a:solidFill>
          </a:ln>
        </p:spPr>
      </p:pic>
    </p:spTree>
    <p:extLst>
      <p:ext uri="{BB962C8B-B14F-4D97-AF65-F5344CB8AC3E}">
        <p14:creationId xmlns:p14="http://schemas.microsoft.com/office/powerpoint/2010/main" val="386715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4978140" cy="686788"/>
          </a:xfrm>
        </p:spPr>
        <p:txBody>
          <a:bodyPr anchor="t">
            <a:normAutofit fontScale="90000"/>
          </a:bodyPr>
          <a:lstStyle/>
          <a:p>
            <a:r>
              <a:rPr lang="en-CA"/>
              <a:t>Today’s</a:t>
            </a:r>
            <a:r>
              <a:rPr lang="fr-CA"/>
              <a:t> Workshop</a:t>
            </a:r>
            <a:br>
              <a:rPr lang="en-US">
                <a:solidFill>
                  <a:srgbClr val="1F1F1F"/>
                </a:solidFill>
              </a:rPr>
            </a:br>
            <a:br>
              <a:rPr lang="en-US"/>
            </a:br>
            <a:endParaRPr lang="en-US"/>
          </a:p>
        </p:txBody>
      </p:sp>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8</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641FD6-F865-0E74-60E9-4FE67B9833A1}"/>
              </a:ext>
            </a:extLst>
          </p:cNvPr>
          <p:cNvSpPr txBox="1"/>
          <p:nvPr/>
        </p:nvSpPr>
        <p:spPr>
          <a:xfrm>
            <a:off x="1718815" y="2336974"/>
            <a:ext cx="5257701" cy="2380139"/>
          </a:xfrm>
          <a:prstGeom prst="rect">
            <a:avLst/>
          </a:prstGeom>
          <a:noFill/>
        </p:spPr>
        <p:txBody>
          <a:bodyPr wrap="square" rtlCol="0">
            <a:spAutoFit/>
          </a:bodyPr>
          <a:lstStyle/>
          <a:p>
            <a:pPr marL="285750" indent="-285750">
              <a:spcBef>
                <a:spcPts val="2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Defining Sexual Violence &amp; Consent</a:t>
            </a:r>
          </a:p>
          <a:p>
            <a:pPr marL="285750" indent="-285750">
              <a:spcBef>
                <a:spcPts val="2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Trauma-Informed Care</a:t>
            </a:r>
          </a:p>
          <a:p>
            <a:pPr marL="285750" indent="-285750">
              <a:spcBef>
                <a:spcPts val="2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Disclosures</a:t>
            </a:r>
          </a:p>
          <a:p>
            <a:pPr marL="285750" indent="-285750">
              <a:spcBef>
                <a:spcPts val="2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Trauma Responses</a:t>
            </a:r>
          </a:p>
          <a:p>
            <a:pPr marL="285750" indent="-285750">
              <a:spcBef>
                <a:spcPts val="2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Processing Triggers &amp; Self-Care</a:t>
            </a:r>
          </a:p>
          <a:p>
            <a:pPr marL="285750" indent="-285750">
              <a:spcBef>
                <a:spcPts val="200"/>
              </a:spcBef>
              <a:spcAft>
                <a:spcPts val="200"/>
              </a:spcAft>
              <a:buFont typeface="Arial" panose="020B0604020202020204" pitchFamily="34" charset="0"/>
              <a:buChar char="•"/>
            </a:pPr>
            <a:r>
              <a:rPr lang="en-US" sz="2200">
                <a:latin typeface="Arial" panose="020B0604020202020204" pitchFamily="34" charset="0"/>
                <a:cs typeface="Arial" panose="020B0604020202020204" pitchFamily="34" charset="0"/>
              </a:rPr>
              <a:t>Q+A period</a:t>
            </a:r>
          </a:p>
        </p:txBody>
      </p:sp>
      <p:pic>
        <p:nvPicPr>
          <p:cNvPr id="8" name="Picture 7" descr="Logo, company name&#10;&#10;Description automatically generated">
            <a:extLst>
              <a:ext uri="{FF2B5EF4-FFF2-40B4-BE49-F238E27FC236}">
                <a16:creationId xmlns:a16="http://schemas.microsoft.com/office/drawing/2014/main" id="{F3495662-2691-FAE6-0B88-8C3A5AE49902}"/>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A977AA9-CB3E-459A-AE2C-81D51F9681B3}"/>
              </a:ext>
            </a:extLst>
          </p:cNvPr>
          <p:cNvPicPr>
            <a:picLocks noChangeAspect="1"/>
          </p:cNvPicPr>
          <p:nvPr/>
        </p:nvPicPr>
        <p:blipFill>
          <a:blip r:embed="rId4"/>
          <a:stretch>
            <a:fillRect/>
          </a:stretch>
        </p:blipFill>
        <p:spPr>
          <a:xfrm>
            <a:off x="10178343" y="372968"/>
            <a:ext cx="1604197" cy="677448"/>
          </a:xfrm>
          <a:prstGeom prst="rect">
            <a:avLst/>
          </a:prstGeom>
        </p:spPr>
      </p:pic>
      <p:pic>
        <p:nvPicPr>
          <p:cNvPr id="10" name="Graphic 9" descr="Projector screen outline">
            <a:extLst>
              <a:ext uri="{FF2B5EF4-FFF2-40B4-BE49-F238E27FC236}">
                <a16:creationId xmlns:a16="http://schemas.microsoft.com/office/drawing/2014/main" id="{5E8F735C-2956-831A-5E17-47B587A27E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4335" y="1911927"/>
            <a:ext cx="3291197" cy="3291197"/>
          </a:xfrm>
          <a:prstGeom prst="rect">
            <a:avLst/>
          </a:prstGeom>
        </p:spPr>
      </p:pic>
      <p:cxnSp>
        <p:nvCxnSpPr>
          <p:cNvPr id="7" name="Straight Connector 6">
            <a:extLst>
              <a:ext uri="{FF2B5EF4-FFF2-40B4-BE49-F238E27FC236}">
                <a16:creationId xmlns:a16="http://schemas.microsoft.com/office/drawing/2014/main" id="{FB2F28C7-02A1-83C1-50AC-ED331BA1EFE4}"/>
              </a:ext>
            </a:extLst>
          </p:cNvPr>
          <p:cNvCxnSpPr/>
          <p:nvPr/>
        </p:nvCxnSpPr>
        <p:spPr>
          <a:xfrm>
            <a:off x="8799443" y="2981739"/>
            <a:ext cx="1378900" cy="0"/>
          </a:xfrm>
          <a:prstGeom prst="line">
            <a:avLst/>
          </a:prstGeom>
          <a:ln w="57150">
            <a:solidFill>
              <a:srgbClr val="749C7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16E59B-9734-1B8E-ECFD-B298570D19A7}"/>
              </a:ext>
            </a:extLst>
          </p:cNvPr>
          <p:cNvCxnSpPr/>
          <p:nvPr/>
        </p:nvCxnSpPr>
        <p:spPr>
          <a:xfrm>
            <a:off x="8799443" y="3286539"/>
            <a:ext cx="1378900" cy="0"/>
          </a:xfrm>
          <a:prstGeom prst="line">
            <a:avLst/>
          </a:prstGeom>
          <a:ln w="57150">
            <a:solidFill>
              <a:srgbClr val="749C7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F4D9D5-7796-6ED0-0D90-37F5A1FA66F1}"/>
              </a:ext>
            </a:extLst>
          </p:cNvPr>
          <p:cNvCxnSpPr/>
          <p:nvPr/>
        </p:nvCxnSpPr>
        <p:spPr>
          <a:xfrm>
            <a:off x="8799443" y="3578087"/>
            <a:ext cx="1378900" cy="0"/>
          </a:xfrm>
          <a:prstGeom prst="line">
            <a:avLst/>
          </a:prstGeom>
          <a:ln w="57150">
            <a:solidFill>
              <a:srgbClr val="749C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56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749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4633583" cy="686788"/>
          </a:xfrm>
        </p:spPr>
        <p:txBody>
          <a:bodyPr anchor="t">
            <a:normAutofit fontScale="90000"/>
          </a:bodyPr>
          <a:lstStyle/>
          <a:p>
            <a:r>
              <a:rPr lang="en-CA"/>
              <a:t>Support</a:t>
            </a:r>
            <a:br>
              <a:rPr lang="en-US">
                <a:solidFill>
                  <a:srgbClr val="1F1F1F"/>
                </a:solidFill>
              </a:rPr>
            </a:br>
            <a:br>
              <a:rPr lang="en-US"/>
            </a:br>
            <a:endParaRPr lang="en-US"/>
          </a:p>
        </p:txBody>
      </p:sp>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9</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87398B"/>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9" y="2071035"/>
            <a:ext cx="6165548" cy="3965188"/>
          </a:xfrm>
          <a:prstGeom prst="rect">
            <a:avLst/>
          </a:prstGeom>
          <a:noFill/>
        </p:spPr>
        <p:txBody>
          <a:bodyPr wrap="square" rtlCol="0">
            <a:spAutoFit/>
          </a:bodyPr>
          <a:lstStyle/>
          <a:p>
            <a:pPr>
              <a:spcBef>
                <a:spcPts val="200"/>
              </a:spcBef>
              <a:spcAft>
                <a:spcPts val="200"/>
              </a:spcAft>
            </a:pPr>
            <a:r>
              <a:rPr lang="en-CA" sz="2200">
                <a:latin typeface="Arial" panose="020B0604020202020204" pitchFamily="34" charset="0"/>
                <a:cs typeface="Arial" panose="020B0604020202020204" pitchFamily="34" charset="0"/>
              </a:rPr>
              <a:t>Talking about sexual violence isn't easy.</a:t>
            </a:r>
          </a:p>
          <a:p>
            <a:pPr>
              <a:spcBef>
                <a:spcPts val="200"/>
              </a:spcBef>
              <a:spcAft>
                <a:spcPts val="200"/>
              </a:spcAft>
            </a:pPr>
            <a:endParaRPr lang="en-CA" sz="2200">
              <a:latin typeface="Arial" panose="020B0604020202020204" pitchFamily="34" charset="0"/>
              <a:cs typeface="Arial" panose="020B0604020202020204" pitchFamily="34" charset="0"/>
            </a:endParaRPr>
          </a:p>
          <a:p>
            <a:pPr>
              <a:spcBef>
                <a:spcPts val="200"/>
              </a:spcBef>
              <a:spcAft>
                <a:spcPts val="200"/>
              </a:spcAft>
            </a:pPr>
            <a:r>
              <a:rPr lang="en-CA" sz="2200">
                <a:latin typeface="Arial" panose="020B0604020202020204" pitchFamily="34" charset="0"/>
                <a:cs typeface="Arial" panose="020B0604020202020204" pitchFamily="34" charset="0"/>
              </a:rPr>
              <a:t>If you find you are in need of support, please message our counsellor directly in the chat. </a:t>
            </a:r>
          </a:p>
          <a:p>
            <a:pPr>
              <a:spcBef>
                <a:spcPts val="200"/>
              </a:spcBef>
              <a:spcAft>
                <a:spcPts val="200"/>
              </a:spcAft>
            </a:pPr>
            <a:endParaRPr lang="en-CA" sz="2200">
              <a:latin typeface="Arial" panose="020B0604020202020204" pitchFamily="34" charset="0"/>
              <a:cs typeface="Arial" panose="020B0604020202020204" pitchFamily="34" charset="0"/>
            </a:endParaRPr>
          </a:p>
          <a:p>
            <a:pPr>
              <a:spcBef>
                <a:spcPts val="200"/>
              </a:spcBef>
              <a:spcAft>
                <a:spcPts val="200"/>
              </a:spcAft>
            </a:pPr>
            <a:r>
              <a:rPr lang="en-CA" sz="2200">
                <a:latin typeface="Arial" panose="020B0604020202020204" pitchFamily="34" charset="0"/>
                <a:cs typeface="Arial" panose="020B0604020202020204" pitchFamily="34" charset="0"/>
              </a:rPr>
              <a:t>A space will be created to maintain confidentiality.</a:t>
            </a:r>
          </a:p>
          <a:p>
            <a:pPr>
              <a:spcBef>
                <a:spcPts val="2000"/>
              </a:spcBef>
              <a:spcAft>
                <a:spcPts val="200"/>
              </a:spcAft>
            </a:pPr>
            <a:r>
              <a:rPr lang="en-CA" sz="2200">
                <a:latin typeface="Arial" panose="020B0604020202020204" pitchFamily="34" charset="0"/>
                <a:cs typeface="Arial" panose="020B0604020202020204" pitchFamily="34" charset="0"/>
              </a:rPr>
              <a:t>An online directory of sexual assault centres across Ontario can be found at </a:t>
            </a:r>
            <a:r>
              <a:rPr lang="en-CA" sz="2200" b="1">
                <a:solidFill>
                  <a:srgbClr val="749C76"/>
                </a:solidFill>
                <a:latin typeface="Arial" panose="020B0604020202020204" pitchFamily="34" charset="0"/>
                <a:cs typeface="Arial" panose="020B0604020202020204" pitchFamily="34" charset="0"/>
              </a:rPr>
              <a:t>sexualassaultsupport.ca/support</a:t>
            </a:r>
          </a:p>
        </p:txBody>
      </p:sp>
      <p:sp>
        <p:nvSpPr>
          <p:cNvPr id="4" name="Footer Placeholder 1">
            <a:extLst>
              <a:ext uri="{FF2B5EF4-FFF2-40B4-BE49-F238E27FC236}">
                <a16:creationId xmlns:a16="http://schemas.microsoft.com/office/drawing/2014/main" id="{1C73AC8F-9D94-C849-C35A-434CF3DF1A6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dirty="0">
                <a:solidFill>
                  <a:schemeClr val="tx1">
                    <a:alpha val="50000"/>
                  </a:schemeClr>
                </a:solidFill>
                <a:latin typeface="Arial" panose="020B0604020202020204" pitchFamily="34" charset="0"/>
                <a:cs typeface="Arial" panose="020B0604020202020204" pitchFamily="34" charset="0"/>
              </a:rPr>
              <a:t>Trauma Informed Care Workshop – April 5, 2023</a:t>
            </a:r>
          </a:p>
          <a:p>
            <a:pPr marL="360000" algn="r"/>
            <a:endParaRPr lang="en-US" sz="1000" spc="50" dirty="0">
              <a:solidFill>
                <a:schemeClr val="tx1">
                  <a:alpha val="50000"/>
                </a:schemeClr>
              </a:solidFill>
              <a:latin typeface="Arial" panose="020B0604020202020204" pitchFamily="34" charset="0"/>
              <a:cs typeface="Arial"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1BCFA675-3E38-64A9-B4C0-B652043EBAAA}"/>
              </a:ext>
            </a:extLst>
          </p:cNvPr>
          <p:cNvPicPr>
            <a:picLocks noChangeAspect="1"/>
          </p:cNvPicPr>
          <p:nvPr/>
        </p:nvPicPr>
        <p:blipFill>
          <a:blip r:embed="rId3"/>
          <a:stretch>
            <a:fillRect/>
          </a:stretch>
        </p:blipFill>
        <p:spPr>
          <a:xfrm>
            <a:off x="7879757" y="220110"/>
            <a:ext cx="2182531" cy="104929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9067AC8F-4C72-2047-D2D0-9842B1E8D432}"/>
              </a:ext>
            </a:extLst>
          </p:cNvPr>
          <p:cNvPicPr>
            <a:picLocks noChangeAspect="1"/>
          </p:cNvPicPr>
          <p:nvPr/>
        </p:nvPicPr>
        <p:blipFill>
          <a:blip r:embed="rId4"/>
          <a:stretch>
            <a:fillRect/>
          </a:stretch>
        </p:blipFill>
        <p:spPr>
          <a:xfrm>
            <a:off x="10178343" y="372968"/>
            <a:ext cx="1604197" cy="677448"/>
          </a:xfrm>
          <a:prstGeom prst="rect">
            <a:avLst/>
          </a:prstGeom>
        </p:spPr>
      </p:pic>
      <p:pic>
        <p:nvPicPr>
          <p:cNvPr id="6" name="Graphic 5" descr="Care outline">
            <a:extLst>
              <a:ext uri="{FF2B5EF4-FFF2-40B4-BE49-F238E27FC236}">
                <a16:creationId xmlns:a16="http://schemas.microsoft.com/office/drawing/2014/main" id="{4C8E02B6-21AA-2AF4-9EE3-517C5F286A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493162" y="2250031"/>
            <a:ext cx="2694790" cy="2694790"/>
          </a:xfrm>
          <a:prstGeom prst="rect">
            <a:avLst/>
          </a:prstGeom>
        </p:spPr>
      </p:pic>
    </p:spTree>
    <p:extLst>
      <p:ext uri="{BB962C8B-B14F-4D97-AF65-F5344CB8AC3E}">
        <p14:creationId xmlns:p14="http://schemas.microsoft.com/office/powerpoint/2010/main" val="1384343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1C94C423BDB547AA5453E2B9ADD0A2" ma:contentTypeVersion="24" ma:contentTypeDescription="Create a new document." ma:contentTypeScope="" ma:versionID="8ff7ba24c0452090614f0dd7f9d940d9">
  <xsd:schema xmlns:xsd="http://www.w3.org/2001/XMLSchema" xmlns:xs="http://www.w3.org/2001/XMLSchema" xmlns:p="http://schemas.microsoft.com/office/2006/metadata/properties" xmlns:ns2="aaeea4d5-68b1-44cd-8a1d-70cf10e1e24d" xmlns:ns3="7d285fcc-4937-4033-ab16-bdcdbe6eb667" targetNamespace="http://schemas.microsoft.com/office/2006/metadata/properties" ma:root="true" ma:fieldsID="cdd5a71e5ec8893056182c56777403f1" ns2:_="" ns3:_="">
    <xsd:import namespace="aaeea4d5-68b1-44cd-8a1d-70cf10e1e24d"/>
    <xsd:import namespace="7d285fcc-4937-4033-ab16-bdcdbe6eb6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Number" minOccurs="0"/>
                <xsd:element ref="ns2:Status" minOccurs="0"/>
                <xsd:element ref="ns2:lcf76f155ced4ddcb4097134ff3c332f" minOccurs="0"/>
                <xsd:element ref="ns3:TaxCatchAll" minOccurs="0"/>
                <xsd:element ref="ns2:MediaServiceLocation" minOccurs="0"/>
                <xsd:element ref="ns2:N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ea4d5-68b1-44cd-8a1d-70cf10e1e2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Status" ma:index="21" nillable="true" ma:displayName="Status " ma:format="Dropdown" ma:internalName="Status">
      <xsd:simpleType>
        <xsd:restriction base="dms:Choice">
          <xsd:enumeration value="Draft "/>
          <xsd:enumeration value="final "/>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6c61220-be2d-416a-8c61-491786dd328e"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Nr" ma:index="26" nillable="true" ma:displayName="Nr" ma:format="Dropdown" ma:internalName="N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d285fcc-4937-4033-ab16-bdcdbe6eb66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a05159d-80e6-48cc-aaf1-6e43f906f06a}" ma:internalName="TaxCatchAll" ma:showField="CatchAllData" ma:web="7d285fcc-4937-4033-ab16-bdcdbe6eb6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 xmlns="aaeea4d5-68b1-44cd-8a1d-70cf10e1e24d" xsi:nil="true"/>
    <TaxCatchAll xmlns="7d285fcc-4937-4033-ab16-bdcdbe6eb667" xsi:nil="true"/>
    <lcf76f155ced4ddcb4097134ff3c332f xmlns="aaeea4d5-68b1-44cd-8a1d-70cf10e1e24d">
      <Terms xmlns="http://schemas.microsoft.com/office/infopath/2007/PartnerControls"/>
    </lcf76f155ced4ddcb4097134ff3c332f>
    <Status xmlns="aaeea4d5-68b1-44cd-8a1d-70cf10e1e24d" xsi:nil="true"/>
    <SharedWithUsers xmlns="7d285fcc-4937-4033-ab16-bdcdbe6eb667">
      <UserInfo>
        <DisplayName>Beth Deazeley</DisplayName>
        <AccountId>121</AccountId>
        <AccountType/>
      </UserInfo>
      <UserInfo>
        <DisplayName>Melanie Dixon</DisplayName>
        <AccountId>103</AccountId>
        <AccountType/>
      </UserInfo>
      <UserInfo>
        <DisplayName>Deborah Gores</DisplayName>
        <AccountId>89</AccountId>
        <AccountType/>
      </UserInfo>
      <UserInfo>
        <DisplayName>Meredith Farley</DisplayName>
        <AccountId>111</AccountId>
        <AccountType/>
      </UserInfo>
    </SharedWithUsers>
    <Nr xmlns="aaeea4d5-68b1-44cd-8a1d-70cf10e1e24d" xsi:nil="true"/>
  </documentManagement>
</p:properties>
</file>

<file path=customXml/itemProps1.xml><?xml version="1.0" encoding="utf-8"?>
<ds:datastoreItem xmlns:ds="http://schemas.openxmlformats.org/officeDocument/2006/customXml" ds:itemID="{BBCFA680-4277-444A-A003-DF3703A0E91A}">
  <ds:schemaRefs>
    <ds:schemaRef ds:uri="http://schemas.microsoft.com/sharepoint/v3/contenttype/forms"/>
  </ds:schemaRefs>
</ds:datastoreItem>
</file>

<file path=customXml/itemProps2.xml><?xml version="1.0" encoding="utf-8"?>
<ds:datastoreItem xmlns:ds="http://schemas.openxmlformats.org/officeDocument/2006/customXml" ds:itemID="{414E5E9C-1AF1-49AE-B1A3-1C069E4CD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ea4d5-68b1-44cd-8a1d-70cf10e1e24d"/>
    <ds:schemaRef ds:uri="7d285fcc-4937-4033-ab16-bdcdbe6eb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CFE945-B3A0-4B77-ACB2-E80BDB18A738}">
  <ds:schemaRefs>
    <ds:schemaRef ds:uri="7d285fcc-4937-4033-ab16-bdcdbe6eb667"/>
    <ds:schemaRef ds:uri="aaeea4d5-68b1-44cd-8a1d-70cf10e1e2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714</TotalTime>
  <Words>8305</Words>
  <Application>Microsoft Office PowerPoint</Application>
  <PresentationFormat>Widescreen</PresentationFormat>
  <Paragraphs>645</Paragraphs>
  <Slides>50</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Narrow</vt:lpstr>
      <vt:lpstr>Calibri</vt:lpstr>
      <vt:lpstr>Courier New</vt:lpstr>
      <vt:lpstr>Open Sans</vt:lpstr>
      <vt:lpstr>Symbol</vt:lpstr>
      <vt:lpstr>Office Theme</vt:lpstr>
      <vt:lpstr>PowerPoint Presentation</vt:lpstr>
      <vt:lpstr>Welcome</vt:lpstr>
      <vt:lpstr>Land Acknowledgement  </vt:lpstr>
      <vt:lpstr>Reason for this session  </vt:lpstr>
      <vt:lpstr>What’s the Sexual Abuse Prevention Program?</vt:lpstr>
      <vt:lpstr>Supporting Members with the Sexual Abuse Prevention Program </vt:lpstr>
      <vt:lpstr>Introductions  </vt:lpstr>
      <vt:lpstr>Today’s Workshop  </vt:lpstr>
      <vt:lpstr>Support  </vt:lpstr>
      <vt:lpstr>PowerPoint Presentation</vt:lpstr>
      <vt:lpstr>PowerPoint Presentation</vt:lpstr>
      <vt:lpstr>Defining sexual violence</vt:lpstr>
      <vt:lpstr>Stats on sexual violence</vt:lpstr>
      <vt:lpstr>Consent FRIES  </vt:lpstr>
      <vt:lpstr>Consent  </vt:lpstr>
      <vt:lpstr>Consent  </vt:lpstr>
      <vt:lpstr>PowerPoint Presentation</vt:lpstr>
      <vt:lpstr>PowerPoint Presentation</vt:lpstr>
      <vt:lpstr>Types of Trauma</vt:lpstr>
      <vt:lpstr>Trauma Informed Care  </vt:lpstr>
      <vt:lpstr>Trauma Informed Support  </vt:lpstr>
      <vt:lpstr>Trauma Informed Care: intersecting identities  </vt:lpstr>
      <vt:lpstr>Trauma Informed Care  how identity, power, privilege shapes what support can look like  </vt:lpstr>
      <vt:lpstr>Trauma Informed Care victim blaming and rape myths  </vt:lpstr>
      <vt:lpstr>Trauma Informed Care  false accusations  </vt:lpstr>
      <vt:lpstr>Trauma Informed Care Listen. Believe. Support  </vt:lpstr>
      <vt:lpstr>Trauma Informed Care Duty to Report procedures   </vt:lpstr>
      <vt:lpstr>Trauma Informed Care Duty to Report + CAS  </vt:lpstr>
      <vt:lpstr>Trauma Informed Care how can we take a trauma informed approach when reporting?    </vt:lpstr>
      <vt:lpstr>Trauma Informed Care Duty to Report procedures   </vt:lpstr>
      <vt:lpstr>PowerPoint Presentation</vt:lpstr>
      <vt:lpstr>Disclosures  </vt:lpstr>
      <vt:lpstr>Disclosures  </vt:lpstr>
      <vt:lpstr>Disclosures why we may hesitate to act  </vt:lpstr>
      <vt:lpstr>Why folks are hesitant to disclose</vt:lpstr>
      <vt:lpstr>PowerPoint Presentation</vt:lpstr>
      <vt:lpstr>Trauma Responses  </vt:lpstr>
      <vt:lpstr>Trauma Responses  </vt:lpstr>
      <vt:lpstr>Trauma Responses:  </vt:lpstr>
      <vt:lpstr>Trauma Responses: Reaction response  </vt:lpstr>
      <vt:lpstr>PowerPoint Presentation</vt:lpstr>
      <vt:lpstr>Processing Triggers  </vt:lpstr>
      <vt:lpstr>Processing Triggers: Vicarious trauma  </vt:lpstr>
      <vt:lpstr>Processing Triggers: Recognizing your own triggers  </vt:lpstr>
      <vt:lpstr>Processing Triggers: Self-care  </vt:lpstr>
      <vt:lpstr>Caring for Self and Others This is a difficult subject for everyone – but it is important</vt:lpstr>
      <vt:lpstr>Caring for Self and Others Strategies for supporting staff</vt:lpstr>
      <vt:lpstr>OCRCC – Contact Us  </vt:lpstr>
      <vt:lpstr>Q+A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webinaire  commence à XX h HNE</dc:title>
  <dc:creator>Grace  Mendez</dc:creator>
  <cp:lastModifiedBy>Deborah Gores</cp:lastModifiedBy>
  <cp:revision>13</cp:revision>
  <dcterms:created xsi:type="dcterms:W3CDTF">2022-08-10T13:13:55Z</dcterms:created>
  <dcterms:modified xsi:type="dcterms:W3CDTF">2023-03-31T14:38:23Z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0x0101009D1C94C423BDB547AA5453E2B9ADD0A2</vt:lpwstr>
  </property>
  <property fmtid="{D5CDD505-2E9C-101B-9397-08002B2CF9AE}" pid="3" name="MediaServiceImageTags">
    <vt:lpwstr/>
  </property>
</Properties>
</file>