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256" r:id="rId5"/>
    <p:sldId id="258" r:id="rId6"/>
    <p:sldId id="257" r:id="rId7"/>
    <p:sldId id="296" r:id="rId8"/>
    <p:sldId id="260" r:id="rId9"/>
    <p:sldId id="264" r:id="rId10"/>
    <p:sldId id="299" r:id="rId11"/>
    <p:sldId id="262" r:id="rId12"/>
    <p:sldId id="295" r:id="rId13"/>
    <p:sldId id="263" r:id="rId14"/>
    <p:sldId id="267" r:id="rId15"/>
    <p:sldId id="297" r:id="rId16"/>
    <p:sldId id="298" r:id="rId17"/>
    <p:sldId id="300" r:id="rId18"/>
    <p:sldId id="301" r:id="rId19"/>
    <p:sldId id="303" r:id="rId20"/>
    <p:sldId id="304" r:id="rId21"/>
    <p:sldId id="272" r:id="rId22"/>
    <p:sldId id="273" r:id="rId23"/>
    <p:sldId id="274" r:id="rId24"/>
    <p:sldId id="275" r:id="rId25"/>
    <p:sldId id="305" r:id="rId26"/>
    <p:sldId id="309" r:id="rId27"/>
    <p:sldId id="310" r:id="rId28"/>
    <p:sldId id="312" r:id="rId29"/>
    <p:sldId id="313" r:id="rId30"/>
    <p:sldId id="306" r:id="rId31"/>
    <p:sldId id="268" r:id="rId32"/>
    <p:sldId id="269" r:id="rId33"/>
    <p:sldId id="271" r:id="rId34"/>
    <p:sldId id="287" r:id="rId35"/>
    <p:sldId id="288" r:id="rId36"/>
    <p:sldId id="280" r:id="rId37"/>
    <p:sldId id="281" r:id="rId38"/>
    <p:sldId id="289" r:id="rId39"/>
    <p:sldId id="282" r:id="rId40"/>
    <p:sldId id="276" r:id="rId41"/>
    <p:sldId id="277" r:id="rId42"/>
    <p:sldId id="278" r:id="rId43"/>
    <p:sldId id="290" r:id="rId44"/>
    <p:sldId id="291" r:id="rId45"/>
    <p:sldId id="292" r:id="rId46"/>
    <p:sldId id="283" r:id="rId47"/>
    <p:sldId id="293" r:id="rId48"/>
    <p:sldId id="314" r:id="rId49"/>
    <p:sldId id="284" r:id="rId50"/>
    <p:sldId id="286" r:id="rId51"/>
    <p:sldId id="2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E2415E-165A-FA51-7524-1DC0A505FF02}" name="Melanie Dixon" initials="MD" userId="S::melanied@college-ece.ca::d75f63e5-3a04-466b-8054-2c975f8a1090" providerId="AD"/>
  <p188:author id="{FE1A6CB4-9EEC-5C10-C367-54677ED13B86}" name="Celine Destras-Seytres" initials="CD" userId="S::celineds@college-ece.ca::4f58b358-5217-414b-869e-7a62e9e954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a:srgbClr val="AE71B6"/>
    <a:srgbClr val="F39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84" autoAdjust="0"/>
  </p:normalViewPr>
  <p:slideViewPr>
    <p:cSldViewPr snapToGrid="0">
      <p:cViewPr varScale="1">
        <p:scale>
          <a:sx n="47" d="100"/>
          <a:sy n="47" d="100"/>
        </p:scale>
        <p:origin x="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ixon" userId="d75f63e5-3a04-466b-8054-2c975f8a1090" providerId="ADAL" clId="{B70AF710-22F6-4E56-A911-C163C7D472B1}"/>
    <pc:docChg chg="custSel modSld">
      <pc:chgData name="Melanie Dixon" userId="d75f63e5-3a04-466b-8054-2c975f8a1090" providerId="ADAL" clId="{B70AF710-22F6-4E56-A911-C163C7D472B1}" dt="2023-03-09T18:02:07.099" v="172" actId="20577"/>
      <pc:docMkLst>
        <pc:docMk/>
      </pc:docMkLst>
      <pc:sldChg chg="modNotesTx">
        <pc:chgData name="Melanie Dixon" userId="d75f63e5-3a04-466b-8054-2c975f8a1090" providerId="ADAL" clId="{B70AF710-22F6-4E56-A911-C163C7D472B1}" dt="2023-03-09T18:02:07.099" v="172" actId="20577"/>
        <pc:sldMkLst>
          <pc:docMk/>
          <pc:sldMk cId="3426043039"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2D660-7861-EE4A-9C99-FADCF83F80D4}"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5E713-038E-944D-B716-B9ECA8E2BC72}" type="slidenum">
              <a:rPr lang="en-US" smtClean="0"/>
              <a:t>‹#›</a:t>
            </a:fld>
            <a:endParaRPr lang="en-US"/>
          </a:p>
        </p:txBody>
      </p:sp>
    </p:spTree>
    <p:extLst>
      <p:ext uri="{BB962C8B-B14F-4D97-AF65-F5344CB8AC3E}">
        <p14:creationId xmlns:p14="http://schemas.microsoft.com/office/powerpoint/2010/main" val="7817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ollege-ece.ca/wp-content/uploads/2022/06/Instructions_and_Confirming_Compliance_FR.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llege-ece.ca/wp-content/uploads/2022/06/Instructions_and_Confirming_Compliance_FR.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ollege-ece.ca/wp-content/uploads/2022/06/Caring_for_Self_and_Others_FR.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2A5E713-038E-944D-B716-B9ECA8E2BC72}" type="slidenum">
              <a:rPr lang="en-US" smtClean="0"/>
              <a:t>1</a:t>
            </a:fld>
            <a:endParaRPr lang="en-US"/>
          </a:p>
        </p:txBody>
      </p:sp>
    </p:spTree>
    <p:extLst>
      <p:ext uri="{BB962C8B-B14F-4D97-AF65-F5344CB8AC3E}">
        <p14:creationId xmlns:p14="http://schemas.microsoft.com/office/powerpoint/2010/main" val="71781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r>
              <a:rPr lang="fr-CA" sz="1200" b="1" i="0" u="none" strike="noStrike" kern="1200">
                <a:solidFill>
                  <a:schemeClr val="tx1"/>
                </a:solidFill>
                <a:effectLst/>
                <a:latin typeface="+mn-lt"/>
                <a:ea typeface="+mn-ea"/>
                <a:cs typeface="+mn-cs"/>
              </a:rPr>
              <a:t> </a:t>
            </a:r>
          </a:p>
          <a:p>
            <a:pPr rtl="0" fontAlgn="base"/>
            <a:r>
              <a:rPr lang="fr-CA" sz="1200" b="0" i="0" u="none" strike="noStrike" kern="1200">
                <a:solidFill>
                  <a:schemeClr val="tx1"/>
                </a:solidFill>
                <a:effectLst/>
                <a:latin typeface="+mn-lt"/>
                <a:ea typeface="+mn-ea"/>
                <a:cs typeface="+mn-cs"/>
              </a:rPr>
              <a:t>Par la Loi, toutes les éducatrices et éducateurs de la petite enfance vont devoir suivre au cours de la prochaine année le Programme de prévention des mauvais traitements d’ordre sexuel chez les enfants. De part de leur profession, les éducatrices et éducateurs sont en effet bien placées pour reconnaître des signes d’abus sexuel chez un enfant et de l’aider.</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L’ordre a reconnu par contre très vite que suivre une telle formation, surtout en ligne, peut être difficile et a essayé d’accompagner et de d’aider les </a:t>
            </a:r>
            <a:r>
              <a:rPr lang="fr-CA" sz="1200" b="0" i="0" u="none" strike="noStrike" kern="1200" err="1">
                <a:solidFill>
                  <a:schemeClr val="tx1"/>
                </a:solidFill>
                <a:effectLst/>
                <a:latin typeface="+mn-lt"/>
                <a:ea typeface="+mn-ea"/>
                <a:cs typeface="+mn-cs"/>
              </a:rPr>
              <a:t>éductarices</a:t>
            </a:r>
            <a:r>
              <a:rPr lang="fr-CA" sz="1200" b="0" i="0" u="none" strike="noStrike" kern="1200">
                <a:solidFill>
                  <a:schemeClr val="tx1"/>
                </a:solidFill>
                <a:effectLst/>
                <a:latin typeface="+mn-lt"/>
                <a:ea typeface="+mn-ea"/>
                <a:cs typeface="+mn-cs"/>
              </a:rPr>
              <a:t> et éducateurs à prendre soin d’eux du mieux possible. L’ordre a ainsi approché deux organisations travaillant dans le domaine de la VFF pour offrir tout au long de l’année des ateliers sur les soins tenant compte des traumatismes. L’Ontario Coalition of </a:t>
            </a:r>
            <a:r>
              <a:rPr lang="fr-CA" sz="1200" b="0" i="0" u="none" strike="noStrike" kern="1200" err="1">
                <a:solidFill>
                  <a:schemeClr val="tx1"/>
                </a:solidFill>
                <a:effectLst/>
                <a:latin typeface="+mn-lt"/>
                <a:ea typeface="+mn-ea"/>
                <a:cs typeface="+mn-cs"/>
              </a:rPr>
              <a:t>Rape</a:t>
            </a:r>
            <a:r>
              <a:rPr lang="fr-CA" sz="1200" b="0" i="0" u="none" strike="noStrike" kern="1200">
                <a:solidFill>
                  <a:schemeClr val="tx1"/>
                </a:solidFill>
                <a:effectLst/>
                <a:latin typeface="+mn-lt"/>
                <a:ea typeface="+mn-ea"/>
                <a:cs typeface="+mn-cs"/>
              </a:rPr>
              <a:t> Crisis Centres a été approchée pour donner des sessions en anglais et Action ontarienne a été approchée pour donner les sessions en français.</a:t>
            </a:r>
            <a:r>
              <a:rPr lang="en-US" sz="1200" b="0" i="0" kern="1200">
                <a:solidFill>
                  <a:schemeClr val="tx1"/>
                </a:solidFill>
                <a:effectLst/>
                <a:latin typeface="+mn-lt"/>
                <a:ea typeface="+mn-ea"/>
                <a:cs typeface="+mn-cs"/>
              </a:rPr>
              <a:t>​</a:t>
            </a:r>
          </a:p>
          <a:p>
            <a:pPr rtl="0" fontAlgn="base"/>
            <a:r>
              <a:rPr lang="en-US" sz="1200" b="0" i="0" kern="1200" err="1">
                <a:solidFill>
                  <a:schemeClr val="tx1"/>
                </a:solidFill>
                <a:effectLst/>
                <a:latin typeface="+mn-lt"/>
                <a:ea typeface="+mn-ea"/>
                <a:cs typeface="+mn-cs"/>
              </a:rPr>
              <a:t>L’ordre</a:t>
            </a:r>
            <a:r>
              <a:rPr lang="en-US" sz="1200" b="0" i="0" kern="1200">
                <a:solidFill>
                  <a:schemeClr val="tx1"/>
                </a:solidFill>
                <a:effectLst/>
                <a:latin typeface="+mn-lt"/>
                <a:ea typeface="+mn-ea"/>
                <a:cs typeface="+mn-cs"/>
              </a:rPr>
              <a:t> a </a:t>
            </a:r>
            <a:r>
              <a:rPr lang="en-US" sz="1200" b="0" i="0" kern="1200" err="1">
                <a:solidFill>
                  <a:schemeClr val="tx1"/>
                </a:solidFill>
                <a:effectLst/>
                <a:latin typeface="+mn-lt"/>
                <a:ea typeface="+mn-ea"/>
                <a:cs typeface="+mn-cs"/>
              </a:rPr>
              <a:t>aussi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demandé</a:t>
            </a:r>
            <a:r>
              <a:rPr lang="en-US" sz="1200" b="0" i="0" kern="1200">
                <a:solidFill>
                  <a:schemeClr val="tx1"/>
                </a:solidFill>
                <a:effectLst/>
                <a:latin typeface="+mn-lt"/>
                <a:ea typeface="+mn-ea"/>
                <a:cs typeface="+mn-cs"/>
              </a:rPr>
              <a:t> à Action </a:t>
            </a:r>
            <a:r>
              <a:rPr lang="en-US" sz="1200" b="0" i="0" kern="1200" err="1">
                <a:solidFill>
                  <a:schemeClr val="tx1"/>
                </a:solidFill>
                <a:effectLst/>
                <a:latin typeface="+mn-lt"/>
                <a:ea typeface="+mn-ea"/>
                <a:cs typeface="+mn-cs"/>
              </a:rPr>
              <a:t>ontarienne</a:t>
            </a:r>
            <a:r>
              <a:rPr lang="en-US" sz="1200" b="0" i="0" kern="1200">
                <a:solidFill>
                  <a:schemeClr val="tx1"/>
                </a:solidFill>
                <a:effectLst/>
                <a:latin typeface="+mn-lt"/>
                <a:ea typeface="+mn-ea"/>
                <a:cs typeface="+mn-cs"/>
              </a:rPr>
              <a:t> de developer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session </a:t>
            </a:r>
            <a:r>
              <a:rPr lang="en-US" sz="1200" b="0" i="0" kern="1200" err="1">
                <a:solidFill>
                  <a:schemeClr val="tx1"/>
                </a:solidFill>
                <a:effectLst/>
                <a:latin typeface="+mn-lt"/>
                <a:ea typeface="+mn-ea"/>
                <a:cs typeface="+mn-cs"/>
              </a:rPr>
              <a:t>spécifique</a:t>
            </a:r>
            <a:r>
              <a:rPr lang="en-US" sz="1200" b="0" i="0" kern="1200">
                <a:solidFill>
                  <a:schemeClr val="tx1"/>
                </a:solidFill>
                <a:effectLst/>
                <a:latin typeface="+mn-lt"/>
                <a:ea typeface="+mn-ea"/>
                <a:cs typeface="+mn-cs"/>
              </a:rPr>
              <a:t> pour les </a:t>
            </a:r>
            <a:r>
              <a:rPr lang="en-US" sz="1200" b="0" i="0" kern="1200" err="1">
                <a:solidFill>
                  <a:schemeClr val="tx1"/>
                </a:solidFill>
                <a:effectLst/>
                <a:latin typeface="+mn-lt"/>
                <a:ea typeface="+mn-ea"/>
                <a:cs typeface="+mn-cs"/>
              </a:rPr>
              <a:t>superviseures</a:t>
            </a:r>
            <a:r>
              <a:rPr lang="en-US" sz="1200" b="0" i="0" kern="1200">
                <a:solidFill>
                  <a:schemeClr val="tx1"/>
                </a:solidFill>
                <a:effectLst/>
                <a:latin typeface="+mn-lt"/>
                <a:ea typeface="+mn-ea"/>
                <a:cs typeface="+mn-cs"/>
              </a:rPr>
              <a:t> des EPEI pour que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soyez</a:t>
            </a:r>
            <a:r>
              <a:rPr lang="en-US" sz="1200" b="0" i="0" kern="1200">
                <a:solidFill>
                  <a:schemeClr val="tx1"/>
                </a:solidFill>
                <a:effectLst/>
                <a:latin typeface="+mn-lt"/>
                <a:ea typeface="+mn-ea"/>
                <a:cs typeface="+mn-cs"/>
              </a:rPr>
              <a:t> au courant de </a:t>
            </a:r>
            <a:r>
              <a:rPr lang="en-US" sz="1200" b="0" i="0" kern="1200" err="1">
                <a:solidFill>
                  <a:schemeClr val="tx1"/>
                </a:solidFill>
                <a:effectLst/>
                <a:latin typeface="+mn-lt"/>
                <a:ea typeface="+mn-ea"/>
                <a:cs typeface="+mn-cs"/>
              </a:rPr>
              <a:t>l’information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donnée</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vos</a:t>
            </a:r>
            <a:r>
              <a:rPr lang="en-US" sz="1200" b="0" i="0" kern="1200">
                <a:solidFill>
                  <a:schemeClr val="tx1"/>
                </a:solidFill>
                <a:effectLst/>
                <a:latin typeface="+mn-lt"/>
                <a:ea typeface="+mn-ea"/>
                <a:cs typeface="+mn-cs"/>
              </a:rPr>
              <a:t> employees et les </a:t>
            </a:r>
            <a:r>
              <a:rPr lang="en-US" sz="1200" b="0" i="0" kern="1200" err="1">
                <a:solidFill>
                  <a:schemeClr val="tx1"/>
                </a:solidFill>
                <a:effectLst/>
                <a:latin typeface="+mn-lt"/>
                <a:ea typeface="+mn-ea"/>
                <a:cs typeface="+mn-cs"/>
              </a:rPr>
              <a:t>façons</a:t>
            </a:r>
            <a:r>
              <a:rPr lang="en-US" sz="1200" b="0" i="0" kern="1200">
                <a:solidFill>
                  <a:schemeClr val="tx1"/>
                </a:solidFill>
                <a:effectLst/>
                <a:latin typeface="+mn-lt"/>
                <a:ea typeface="+mn-ea"/>
                <a:cs typeface="+mn-cs"/>
              </a:rPr>
              <a:t> de les </a:t>
            </a:r>
            <a:r>
              <a:rPr lang="en-US" sz="1200" b="0" i="0" kern="1200" err="1">
                <a:solidFill>
                  <a:schemeClr val="tx1"/>
                </a:solidFill>
                <a:effectLst/>
                <a:latin typeface="+mn-lt"/>
                <a:ea typeface="+mn-ea"/>
                <a:cs typeface="+mn-cs"/>
              </a:rPr>
              <a:t>soutenir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C’est</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cette</a:t>
            </a:r>
            <a:r>
              <a:rPr lang="en-US" sz="1200" b="0" i="0" kern="1200">
                <a:solidFill>
                  <a:schemeClr val="tx1"/>
                </a:solidFill>
                <a:effectLst/>
                <a:latin typeface="+mn-lt"/>
                <a:ea typeface="+mn-ea"/>
                <a:cs typeface="+mn-cs"/>
              </a:rPr>
              <a:t> session que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participez</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aujourd’hui</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 but de cette session aujourd’hui N’est PAS la formation sur les abus sexuels chez les enfants (cette formation est disponible en ligne </a:t>
            </a:r>
            <a:r>
              <a:rPr lang="fr-CA" sz="1200" b="1" i="0" u="none" strike="noStrike" kern="1200">
                <a:solidFill>
                  <a:schemeClr val="tx1"/>
                </a:solidFill>
                <a:effectLst/>
                <a:latin typeface="+mn-lt"/>
                <a:ea typeface="+mn-ea"/>
                <a:cs typeface="+mn-cs"/>
              </a:rPr>
              <a:t>via Mon Ordre, mon compte</a:t>
            </a:r>
            <a:r>
              <a:rPr lang="fr-CA" sz="1200" b="0" i="0" u="none" strike="noStrike" kern="1200">
                <a:solidFill>
                  <a:schemeClr val="tx1"/>
                </a:solidFill>
                <a:effectLst/>
                <a:latin typeface="+mn-lt"/>
                <a:ea typeface="+mn-ea"/>
                <a:cs typeface="+mn-cs"/>
              </a:rPr>
              <a:t>), mais bien une session pour vous aider en tant que superviseure à accompagner le personnel.</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10</a:t>
            </a:fld>
            <a:endParaRPr lang="en-US"/>
          </a:p>
        </p:txBody>
      </p:sp>
    </p:spTree>
    <p:extLst>
      <p:ext uri="{BB962C8B-B14F-4D97-AF65-F5344CB8AC3E}">
        <p14:creationId xmlns:p14="http://schemas.microsoft.com/office/powerpoint/2010/main" val="137069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La session d’aujourd’hui (qui sera réofferte dans 6 mois) est destinée aux superviseures d’EPEI. On sait que certaines et certains d’entre vous sont superviseures mais également des EPEI. En tant qu’EPEI, souhaitant renouveler son </a:t>
            </a:r>
            <a:r>
              <a:rPr lang="fr-CA" sz="1200" b="0" i="0" u="none" strike="noStrike" kern="1200" err="1">
                <a:solidFill>
                  <a:schemeClr val="tx1"/>
                </a:solidFill>
                <a:effectLst/>
                <a:latin typeface="+mn-lt"/>
                <a:ea typeface="+mn-ea"/>
                <a:cs typeface="+mn-cs"/>
              </a:rPr>
              <a:t>inscirption</a:t>
            </a:r>
            <a:r>
              <a:rPr lang="fr-CA" sz="1200" b="0" i="0" u="none" strike="noStrike" kern="1200">
                <a:solidFill>
                  <a:schemeClr val="tx1"/>
                </a:solidFill>
                <a:effectLst/>
                <a:latin typeface="+mn-lt"/>
                <a:ea typeface="+mn-ea"/>
                <a:cs typeface="+mn-cs"/>
              </a:rPr>
              <a:t> à l’ordre, vous devrez vous-aussi suivre la formation obligatoire. Notre objectif dans cette session est donc non seulement de vous parler en tant que superviseure d’équipe mais aussi en tant que personne qui devra suivre la formation obligatoire. D’autres personnes présentes aujourd’hui ne sont peut-être pas des EPEI, dans ce cas, vous ne devez pas suivre la formation obligatoire, mais vous aurez quand même de l’information pour soutenir au mieux votre personnel.</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Parallèlement à ces deux sessions pour les superviseures, Action ontarienne offre donc tous les deux mois une session en soirée pour les EPEI (la première a eu lieu en août et la suivante sera en octobre). </a:t>
            </a:r>
            <a:endParaRPr lang="en-US"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On sait que la violence sexuelle touche de nombreux enfants, ado et personnes à l’âge adulte, en particulier des filles et des femmes. On reconnaît donc que plusieurs EPEI peuvent avoir été victimes d’agression sexuelle dans l’enfance ou à l’âge adulte. Lors des sessions, on parle donc des conséquences d’un tel traumatisme, les effets qu’il peut avoir et les effets que pourraient avoir le fait de suivre une formation sur les abus sexuels dans l’enfance et les moyens de prendre soin de soi.</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Pareillement, on sait que plusieurs EPEI peuvent connaître des personnes qui ont été victimes d’une agression sexuelle dans l’enfance ou à l’âge adulte. Recevoir un dévoilement d’une telle agression peut aussi avoir des conséquences sur une personne et suivre une formation sur les abus sexuels dans l’enfance peut être difficile pour ces proches.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Enfin, cette session peut bénéficier à toute EPEI, parce que le sujet des abus sexuels dans l’enfance est un sujet difficile et tabou. Toutes les EPEI peuvent avoir besoin de techniques pour prendre soin d’elles avant, pendant et après avoir suivi la formation et plus largement tout au long de leur carrière, notamment si elles reconnaissent des signes de violence sexuelle chez un enfant.</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11</a:t>
            </a:fld>
            <a:endParaRPr lang="en-US"/>
          </a:p>
        </p:txBody>
      </p:sp>
    </p:spTree>
    <p:extLst>
      <p:ext uri="{BB962C8B-B14F-4D97-AF65-F5344CB8AC3E}">
        <p14:creationId xmlns:p14="http://schemas.microsoft.com/office/powerpoint/2010/main" val="120072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Mélanie – Deb to </a:t>
            </a:r>
            <a:r>
              <a:rPr kumimoji="0" lang="fr-FR" sz="20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add</a:t>
            </a: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fr-FR" sz="20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hyperlinks</a:t>
            </a: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for PDF version.</a:t>
            </a:r>
          </a:p>
          <a:p>
            <a:pPr marL="457200"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endPar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a:p>
            <a:pPr marL="0" marR="0">
              <a:lnSpc>
                <a:spcPct val="150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Formation en ligne – accessible gratuitement, sur demande, en français et en anglais.</a:t>
            </a:r>
            <a:br>
              <a:rPr lang="fr-CA" sz="1200" b="1">
                <a:effectLst/>
                <a:latin typeface="Arial" panose="020B0604020202020204" pitchFamily="34" charset="0"/>
                <a:ea typeface="Calibri" panose="020F0502020204030204" pitchFamily="34" charset="0"/>
                <a:cs typeface="Arial" panose="020B0604020202020204" pitchFamily="34" charset="0"/>
              </a:rPr>
            </a:br>
            <a:endParaRPr lang="en-CA"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En partenariat avec</a:t>
            </a:r>
            <a:r>
              <a:rPr lang="fr-CA" sz="1200">
                <a:effectLst/>
                <a:latin typeface="Arial" panose="020B0604020202020204" pitchFamily="34" charset="0"/>
                <a:ea typeface="Calibri" panose="020F0502020204030204" pitchFamily="34" charset="0"/>
                <a:cs typeface="Arial" panose="020B0604020202020204" pitchFamily="34" charset="0"/>
              </a:rPr>
              <a:t> le Centre Canadien de Protection de l’Enfance, un organisme de bienfaisance national voué à la protection de tous les enfants. </a:t>
            </a:r>
            <a:endParaRPr lang="en-CA"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CA" sz="1200">
                <a:effectLst/>
                <a:latin typeface="Arial" panose="020B0604020202020204" pitchFamily="34" charset="0"/>
                <a:ea typeface="Calibri" panose="020F0502020204030204" pitchFamily="34" charset="0"/>
                <a:cs typeface="Arial" panose="020B0604020202020204" pitchFamily="34" charset="0"/>
              </a:rPr>
              <a:t>L’objet de cet organisme est de : </a:t>
            </a:r>
            <a:endParaRPr lang="en-CA"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fr-CA" sz="1200">
                <a:effectLst/>
                <a:latin typeface="Arial" panose="020B0604020202020204" pitchFamily="34" charset="0"/>
                <a:ea typeface="Calibri" panose="020F0502020204030204" pitchFamily="34" charset="0"/>
                <a:cs typeface="Arial" panose="020B0604020202020204" pitchFamily="34" charset="0"/>
              </a:rPr>
              <a:t>Réduire l’exploitation et les abus sexuels d’enfants</a:t>
            </a:r>
            <a:endParaRPr lang="en-CA"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fr-CA" sz="1200">
                <a:effectLst/>
                <a:latin typeface="Arial" panose="020B0604020202020204" pitchFamily="34" charset="0"/>
                <a:ea typeface="Calibri" panose="020F0502020204030204" pitchFamily="34" charset="0"/>
                <a:cs typeface="Arial" panose="020B0604020202020204" pitchFamily="34" charset="0"/>
              </a:rPr>
              <a:t>Aider à retrouver les enfants disparus </a:t>
            </a:r>
            <a:endParaRPr lang="en-CA"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fr-CA" sz="1200">
                <a:effectLst/>
                <a:latin typeface="Arial" panose="020B0604020202020204" pitchFamily="34" charset="0"/>
                <a:ea typeface="Calibri" panose="020F0502020204030204" pitchFamily="34" charset="0"/>
                <a:cs typeface="Arial" panose="020B0604020202020204" pitchFamily="34" charset="0"/>
              </a:rPr>
              <a:t>Prévenir la violence faite aux enfants grâce à plusieurs programmes, services et ressources aux familles, aux éducateurs, aux organismes de services à l’enfance et aux forces policières du canada ainsi qu’à d’autres intervenants.</a:t>
            </a:r>
            <a:endParaRPr lang="en-CA" sz="1200">
              <a:effectLst/>
              <a:latin typeface="Arial" panose="020B0604020202020204" pitchFamily="34" charset="0"/>
              <a:ea typeface="Calibri" panose="020F050202020403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52A5E713-038E-944D-B716-B9ECA8E2BC72}" type="slidenum">
              <a:rPr lang="en-US" smtClean="0"/>
              <a:t>12</a:t>
            </a:fld>
            <a:endParaRPr lang="en-US"/>
          </a:p>
        </p:txBody>
      </p:sp>
    </p:spTree>
    <p:extLst>
      <p:ext uri="{BB962C8B-B14F-4D97-AF65-F5344CB8AC3E}">
        <p14:creationId xmlns:p14="http://schemas.microsoft.com/office/powerpoint/2010/main" val="2126738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Mélanie – Deb to </a:t>
            </a:r>
            <a:r>
              <a:rPr kumimoji="0" lang="fr-FR" sz="20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add</a:t>
            </a: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fr-FR" sz="2000" b="1"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hyperlinks</a:t>
            </a:r>
            <a:r>
              <a:rPr kumimoji="0" lang="fr-FR" sz="2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for PDF version.</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Instructions pour respecter et confirmer votre conformité au programme</a:t>
            </a:r>
            <a:r>
              <a:rPr kumimoji="0" lang="fr-FR"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p>
          <a:p>
            <a:pPr marL="457200"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lang="en-CA" sz="3200">
                <a:hlinkClick r:id="rId3"/>
              </a:rPr>
              <a:t>https://www.college-ece.ca/wp-content/uploads/2022/06/Instructions_and_Confirming_Compliance_FR.pdf</a:t>
            </a:r>
            <a:endParaRPr kumimoji="0" lang="fr-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endParaRP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fr-CA" sz="20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Prendre soin de soi et des autres​</a:t>
            </a:r>
            <a:r>
              <a:rPr kumimoji="0" lang="en-US" sz="20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t>
            </a:r>
            <a:r>
              <a:rPr kumimoji="0" lang="en-US" sz="20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 </a:t>
            </a:r>
          </a:p>
          <a:p>
            <a:pPr marL="457200" marR="0" lvl="1" indent="0" algn="l" defTabSz="914400" rtl="0" eaLnBrk="1" fontAlgn="base" latinLnBrk="0" hangingPunct="1">
              <a:lnSpc>
                <a:spcPct val="90000"/>
              </a:lnSpc>
              <a:spcBef>
                <a:spcPts val="500"/>
              </a:spcBef>
              <a:spcAft>
                <a:spcPts val="0"/>
              </a:spcAft>
              <a:buClrTx/>
              <a:buSzTx/>
              <a:buFont typeface="Arial" panose="020B0604020202020204" pitchFamily="34" charset="0"/>
              <a:buNone/>
              <a:tabLst/>
              <a:defRPr/>
            </a:pPr>
            <a:r>
              <a:rPr lang="en-CA" sz="3200">
                <a:hlinkClick r:id="rId4"/>
              </a:rPr>
              <a:t>https://www.college-ece.ca/wp-content/uploads/2022/06/Caring_for_Self_and_Others_FR.pdf</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a:lnSpc>
                <a:spcPct val="150000"/>
              </a:lnSpc>
              <a:spcBef>
                <a:spcPts val="0"/>
              </a:spcBef>
              <a:spcAft>
                <a:spcPts val="0"/>
              </a:spcAft>
            </a:pPr>
            <a:r>
              <a:rPr lang="fr-CA" sz="1800" b="1">
                <a:effectLst/>
                <a:latin typeface="Arial" panose="020B0604020202020204" pitchFamily="34" charset="0"/>
                <a:ea typeface="Calibri" panose="020F0502020204030204" pitchFamily="34" charset="0"/>
                <a:cs typeface="Arial" panose="020B0604020202020204" pitchFamily="34" charset="0"/>
              </a:rPr>
              <a:t>Accéder à mon ordre, mon compte </a:t>
            </a:r>
            <a:endParaRPr lang="en-CA" sz="1800">
              <a:effectLst/>
              <a:latin typeface="Arial Narrow" panose="020B060602020203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fr-CA" sz="1800">
                <a:effectLst/>
                <a:latin typeface="Arial" panose="020B0604020202020204" pitchFamily="34" charset="0"/>
                <a:ea typeface="Calibri" panose="020F0502020204030204" pitchFamily="34" charset="0"/>
                <a:cs typeface="Times New Roman" panose="02020603050405020304" pitchFamily="18" charset="0"/>
              </a:rPr>
              <a:t>Pour voir quand vous devez commencer et trouver d’autres infos qui s’appliquent à vous.</a:t>
            </a:r>
            <a:endParaRPr lang="en-CA" sz="1800">
              <a:effectLst/>
              <a:latin typeface="Arial Narrow" panose="020B0606020202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fld id="{52A5E713-038E-944D-B716-B9ECA8E2BC72}" type="slidenum">
              <a:rPr lang="en-US" smtClean="0"/>
              <a:t>13</a:t>
            </a:fld>
            <a:endParaRPr lang="en-US"/>
          </a:p>
        </p:txBody>
      </p:sp>
    </p:spTree>
    <p:extLst>
      <p:ext uri="{BB962C8B-B14F-4D97-AF65-F5344CB8AC3E}">
        <p14:creationId xmlns:p14="http://schemas.microsoft.com/office/powerpoint/2010/main" val="180713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Maïra – </a:t>
            </a: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14</a:t>
            </a:fld>
            <a:endParaRPr lang="en-US"/>
          </a:p>
        </p:txBody>
      </p:sp>
    </p:spTree>
    <p:extLst>
      <p:ext uri="{BB962C8B-B14F-4D97-AF65-F5344CB8AC3E}">
        <p14:creationId xmlns:p14="http://schemas.microsoft.com/office/powerpoint/2010/main" val="3589032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En tant que superviseure, c’est important que vous accompagniez votre personnel à suivre la formation obligatoire sur les abus sexuels. Il faut reconnaître que la formation traite d’un sujet sensible, tabou qui peut faire naître des émotions complexes. Comme ce sont des abus qui touchent les enfants, la charge émotionnelle est forte chez les adultes (colère, culpabilité, honte, peur, etc.)</a:t>
            </a:r>
            <a:r>
              <a:rPr lang="en-US" sz="1200" b="0" i="0" kern="1200">
                <a:solidFill>
                  <a:schemeClr val="tx1"/>
                </a:solidFill>
                <a:effectLst/>
                <a:latin typeface="+mn-lt"/>
                <a:ea typeface="+mn-ea"/>
                <a:cs typeface="+mn-cs"/>
              </a:rPr>
              <a:t>​. Il faut que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soyez</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conscientes</a:t>
            </a:r>
            <a:r>
              <a:rPr lang="en-US" sz="1200" b="0" i="0" kern="1200">
                <a:solidFill>
                  <a:schemeClr val="tx1"/>
                </a:solidFill>
                <a:effectLst/>
                <a:latin typeface="+mn-lt"/>
                <a:ea typeface="+mn-ea"/>
                <a:cs typeface="+mn-cs"/>
              </a:rPr>
              <a:t> que </a:t>
            </a:r>
            <a:r>
              <a:rPr lang="en-US" sz="1200" b="0" i="0" kern="1200" err="1">
                <a:solidFill>
                  <a:schemeClr val="tx1"/>
                </a:solidFill>
                <a:effectLst/>
                <a:latin typeface="+mn-lt"/>
                <a:ea typeface="+mn-ea"/>
                <a:cs typeface="+mn-cs"/>
              </a:rPr>
              <a:t>suivre</a:t>
            </a:r>
            <a:r>
              <a:rPr lang="en-US" sz="1200" b="0" i="0" kern="1200">
                <a:solidFill>
                  <a:schemeClr val="tx1"/>
                </a:solidFill>
                <a:effectLst/>
                <a:latin typeface="+mn-lt"/>
                <a:ea typeface="+mn-ea"/>
                <a:cs typeface="+mn-cs"/>
              </a:rPr>
              <a:t> la formation </a:t>
            </a:r>
            <a:r>
              <a:rPr lang="en-US" sz="1200" b="0" i="0" kern="1200" err="1">
                <a:solidFill>
                  <a:schemeClr val="tx1"/>
                </a:solidFill>
                <a:effectLst/>
                <a:latin typeface="+mn-lt"/>
                <a:ea typeface="+mn-ea"/>
                <a:cs typeface="+mn-cs"/>
              </a:rPr>
              <a:t>pourra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avoir</a:t>
            </a:r>
            <a:r>
              <a:rPr lang="en-US" sz="1200" b="0" i="0" kern="1200">
                <a:solidFill>
                  <a:schemeClr val="tx1"/>
                </a:solidFill>
                <a:effectLst/>
                <a:latin typeface="+mn-lt"/>
                <a:ea typeface="+mn-ea"/>
                <a:cs typeface="+mn-cs"/>
              </a:rPr>
              <a:t> un impact important chez </a:t>
            </a:r>
            <a:r>
              <a:rPr lang="en-US" sz="1200" b="0" i="0" kern="1200" err="1">
                <a:solidFill>
                  <a:schemeClr val="tx1"/>
                </a:solidFill>
                <a:effectLst/>
                <a:latin typeface="+mn-lt"/>
                <a:ea typeface="+mn-ea"/>
                <a:cs typeface="+mn-cs"/>
              </a:rPr>
              <a:t>certains</a:t>
            </a:r>
            <a:r>
              <a:rPr lang="en-US" sz="1200" b="0" i="0" kern="1200">
                <a:solidFill>
                  <a:schemeClr val="tx1"/>
                </a:solidFill>
                <a:effectLst/>
                <a:latin typeface="+mn-lt"/>
                <a:ea typeface="+mn-ea"/>
                <a:cs typeface="+mn-cs"/>
              </a:rPr>
              <a:t> members de </a:t>
            </a:r>
            <a:r>
              <a:rPr lang="en-US" sz="1200" b="0" i="0" kern="1200" err="1">
                <a:solidFill>
                  <a:schemeClr val="tx1"/>
                </a:solidFill>
                <a:effectLst/>
                <a:latin typeface="+mn-lt"/>
                <a:ea typeface="+mn-ea"/>
                <a:cs typeface="+mn-cs"/>
              </a:rPr>
              <a:t>votre</a:t>
            </a:r>
            <a:r>
              <a:rPr lang="en-US" sz="1200" b="0" i="0" kern="1200">
                <a:solidFill>
                  <a:schemeClr val="tx1"/>
                </a:solidFill>
                <a:effectLst/>
                <a:latin typeface="+mn-lt"/>
                <a:ea typeface="+mn-ea"/>
                <a:cs typeface="+mn-cs"/>
              </a:rPr>
              <a:t> personnel. </a:t>
            </a:r>
            <a:r>
              <a:rPr lang="en-US" sz="1200" b="0" i="0" kern="1200" err="1">
                <a:solidFill>
                  <a:schemeClr val="tx1"/>
                </a:solidFill>
                <a:effectLst/>
                <a:latin typeface="+mn-lt"/>
                <a:ea typeface="+mn-ea"/>
                <a:cs typeface="+mn-cs"/>
              </a:rPr>
              <a:t>Soyez</a:t>
            </a:r>
            <a:r>
              <a:rPr lang="en-US" sz="1200" b="0" i="0" kern="1200">
                <a:solidFill>
                  <a:schemeClr val="tx1"/>
                </a:solidFill>
                <a:effectLst/>
                <a:latin typeface="+mn-lt"/>
                <a:ea typeface="+mn-ea"/>
                <a:cs typeface="+mn-cs"/>
              </a:rPr>
              <a:t> bien </a:t>
            </a:r>
            <a:r>
              <a:rPr lang="en-US" sz="1200" b="0" i="0" kern="1200" err="1">
                <a:solidFill>
                  <a:schemeClr val="tx1"/>
                </a:solidFill>
                <a:effectLst/>
                <a:latin typeface="+mn-lt"/>
                <a:ea typeface="+mn-ea"/>
                <a:cs typeface="+mn-cs"/>
              </a:rPr>
              <a:t>conscientes</a:t>
            </a:r>
            <a:r>
              <a:rPr lang="en-US" sz="1200" b="0" i="0" kern="1200">
                <a:solidFill>
                  <a:schemeClr val="tx1"/>
                </a:solidFill>
                <a:effectLst/>
                <a:latin typeface="+mn-lt"/>
                <a:ea typeface="+mn-ea"/>
                <a:cs typeface="+mn-cs"/>
              </a:rPr>
              <a:t> que </a:t>
            </a:r>
            <a:r>
              <a:rPr lang="en-US" sz="1200" b="0" i="0" kern="1200" err="1">
                <a:solidFill>
                  <a:schemeClr val="tx1"/>
                </a:solidFill>
                <a:effectLst/>
                <a:latin typeface="+mn-lt"/>
                <a:ea typeface="+mn-ea"/>
                <a:cs typeface="+mn-cs"/>
              </a:rPr>
              <a:t>même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ne le </a:t>
            </a:r>
            <a:r>
              <a:rPr lang="en-US" sz="1200" b="0" i="0" kern="1200" err="1">
                <a:solidFill>
                  <a:schemeClr val="tx1"/>
                </a:solidFill>
                <a:effectLst/>
                <a:latin typeface="+mn-lt"/>
                <a:ea typeface="+mn-ea"/>
                <a:cs typeface="+mn-cs"/>
              </a:rPr>
              <a:t>savez</a:t>
            </a:r>
            <a:r>
              <a:rPr lang="en-US" sz="1200" b="0" i="0" kern="1200">
                <a:solidFill>
                  <a:schemeClr val="tx1"/>
                </a:solidFill>
                <a:effectLst/>
                <a:latin typeface="+mn-lt"/>
                <a:ea typeface="+mn-ea"/>
                <a:cs typeface="+mn-cs"/>
              </a:rPr>
              <a:t> pas, il </a:t>
            </a:r>
            <a:r>
              <a:rPr lang="en-US" sz="1200" b="0" i="0" kern="1200" err="1">
                <a:solidFill>
                  <a:schemeClr val="tx1"/>
                </a:solidFill>
                <a:effectLst/>
                <a:latin typeface="+mn-lt"/>
                <a:ea typeface="+mn-ea"/>
                <a:cs typeface="+mn-cs"/>
              </a:rPr>
              <a:t>est</a:t>
            </a:r>
            <a:r>
              <a:rPr lang="en-US" sz="1200" b="0" i="0" kern="1200">
                <a:solidFill>
                  <a:schemeClr val="tx1"/>
                </a:solidFill>
                <a:effectLst/>
                <a:latin typeface="+mn-lt"/>
                <a:ea typeface="+mn-ea"/>
                <a:cs typeface="+mn-cs"/>
              </a:rPr>
              <a:t> fort possible </a:t>
            </a:r>
            <a:r>
              <a:rPr lang="en-US" sz="1200" b="0" i="0" kern="1200" err="1">
                <a:solidFill>
                  <a:schemeClr val="tx1"/>
                </a:solidFill>
                <a:effectLst/>
                <a:latin typeface="+mn-lt"/>
                <a:ea typeface="+mn-ea"/>
                <a:cs typeface="+mn-cs"/>
              </a:rPr>
              <a:t>qu’un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EPEI de </a:t>
            </a:r>
            <a:r>
              <a:rPr lang="en-US" sz="1200" b="0" i="0" kern="1200" err="1">
                <a:solidFill>
                  <a:schemeClr val="tx1"/>
                </a:solidFill>
                <a:effectLst/>
                <a:latin typeface="+mn-lt"/>
                <a:ea typeface="+mn-ea"/>
                <a:cs typeface="+mn-cs"/>
              </a:rPr>
              <a:t>votre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équipe</a:t>
            </a:r>
            <a:r>
              <a:rPr lang="en-US" sz="1200" b="0" i="0" kern="1200">
                <a:solidFill>
                  <a:schemeClr val="tx1"/>
                </a:solidFill>
                <a:effectLst/>
                <a:latin typeface="+mn-lt"/>
                <a:ea typeface="+mn-ea"/>
                <a:cs typeface="+mn-cs"/>
              </a:rPr>
              <a:t> a </a:t>
            </a:r>
            <a:r>
              <a:rPr lang="en-US" sz="1200" b="0" i="0" kern="1200" err="1">
                <a:solidFill>
                  <a:schemeClr val="tx1"/>
                </a:solidFill>
                <a:effectLst/>
                <a:latin typeface="+mn-lt"/>
                <a:ea typeface="+mn-ea"/>
                <a:cs typeface="+mn-cs"/>
              </a:rPr>
              <a:t>vécu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aggression </a:t>
            </a:r>
            <a:r>
              <a:rPr lang="en-US" sz="1200" b="0" i="0" kern="1200" err="1">
                <a:solidFill>
                  <a:schemeClr val="tx1"/>
                </a:solidFill>
                <a:effectLst/>
                <a:latin typeface="+mn-lt"/>
                <a:ea typeface="+mn-ea"/>
                <a:cs typeface="+mn-cs"/>
              </a:rPr>
              <a:t>sexuelle</a:t>
            </a:r>
            <a:r>
              <a:rPr lang="en-US" sz="1200" b="0" i="0" kern="1200">
                <a:solidFill>
                  <a:schemeClr val="tx1"/>
                </a:solidFill>
                <a:effectLst/>
                <a:latin typeface="+mn-lt"/>
                <a:ea typeface="+mn-ea"/>
                <a:cs typeface="+mn-cs"/>
              </a:rPr>
              <a:t> dans </a:t>
            </a:r>
            <a:r>
              <a:rPr lang="en-US" sz="1200" b="0" i="0" kern="1200" err="1">
                <a:solidFill>
                  <a:schemeClr val="tx1"/>
                </a:solidFill>
                <a:effectLst/>
                <a:latin typeface="+mn-lt"/>
                <a:ea typeface="+mn-ea"/>
                <a:cs typeface="+mn-cs"/>
              </a:rPr>
              <a:t>l’enfance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l’âge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adulte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connaît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proche</a:t>
            </a:r>
            <a:r>
              <a:rPr lang="en-US" sz="1200" b="0" i="0" kern="1200">
                <a:solidFill>
                  <a:schemeClr val="tx1"/>
                </a:solidFill>
                <a:effectLst/>
                <a:latin typeface="+mn-lt"/>
                <a:ea typeface="+mn-ea"/>
                <a:cs typeface="+mn-cs"/>
              </a:rPr>
              <a:t> qui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 </a:t>
            </a:r>
            <a:r>
              <a:rPr lang="en-US" sz="1200" b="0" i="0" kern="1200" err="1">
                <a:solidFill>
                  <a:schemeClr val="tx1"/>
                </a:solidFill>
                <a:effectLst/>
                <a:latin typeface="+mn-lt"/>
                <a:ea typeface="+mn-ea"/>
                <a:cs typeface="+mn-cs"/>
              </a:rPr>
              <a:t>été</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victime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Suivre</a:t>
            </a:r>
            <a:r>
              <a:rPr lang="en-US" sz="1200" b="0" i="0" kern="1200">
                <a:solidFill>
                  <a:schemeClr val="tx1"/>
                </a:solidFill>
                <a:effectLst/>
                <a:latin typeface="+mn-lt"/>
                <a:ea typeface="+mn-ea"/>
                <a:cs typeface="+mn-cs"/>
              </a:rPr>
              <a:t> la formation ne sera pas </a:t>
            </a:r>
            <a:r>
              <a:rPr lang="en-US" sz="1200" b="0" i="0" kern="1200" err="1">
                <a:solidFill>
                  <a:schemeClr val="tx1"/>
                </a:solidFill>
                <a:effectLst/>
                <a:latin typeface="+mn-lt"/>
                <a:ea typeface="+mn-ea"/>
                <a:cs typeface="+mn-cs"/>
              </a:rPr>
              <a:t>anondin</a:t>
            </a:r>
            <a:r>
              <a:rPr lang="en-US" sz="1200" b="0" i="0" kern="1200">
                <a:solidFill>
                  <a:schemeClr val="tx1"/>
                </a:solidFill>
                <a:effectLst/>
                <a:latin typeface="+mn-lt"/>
                <a:ea typeface="+mn-ea"/>
                <a:cs typeface="+mn-cs"/>
              </a:rPr>
              <a:t> pour </a:t>
            </a:r>
            <a:r>
              <a:rPr lang="en-US" sz="1200" b="0" i="0" kern="1200" err="1">
                <a:solidFill>
                  <a:schemeClr val="tx1"/>
                </a:solidFill>
                <a:effectLst/>
                <a:latin typeface="+mn-lt"/>
                <a:ea typeface="+mn-ea"/>
                <a:cs typeface="+mn-cs"/>
              </a:rPr>
              <a:t>ces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personnes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Même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si</a:t>
            </a:r>
            <a:r>
              <a:rPr lang="en-US" sz="1200" b="0" i="0" kern="1200">
                <a:solidFill>
                  <a:schemeClr val="tx1"/>
                </a:solidFill>
                <a:effectLst/>
                <a:latin typeface="+mn-lt"/>
                <a:ea typeface="+mn-ea"/>
                <a:cs typeface="+mn-cs"/>
              </a:rPr>
              <a:t> les EPEI </a:t>
            </a:r>
            <a:r>
              <a:rPr lang="en-US" sz="1200" b="0" i="0" kern="1200" err="1">
                <a:solidFill>
                  <a:schemeClr val="tx1"/>
                </a:solidFill>
                <a:effectLst/>
                <a:latin typeface="+mn-lt"/>
                <a:ea typeface="+mn-ea"/>
                <a:cs typeface="+mn-cs"/>
              </a:rPr>
              <a:t>n’ont</a:t>
            </a:r>
            <a:r>
              <a:rPr lang="en-US" sz="1200" b="0" i="0" kern="1200">
                <a:solidFill>
                  <a:schemeClr val="tx1"/>
                </a:solidFill>
                <a:effectLst/>
                <a:latin typeface="+mn-lt"/>
                <a:ea typeface="+mn-ea"/>
                <a:cs typeface="+mn-cs"/>
              </a:rPr>
              <a:t> pas </a:t>
            </a:r>
            <a:r>
              <a:rPr lang="en-US" sz="1200" b="0" i="0" kern="1200" err="1">
                <a:solidFill>
                  <a:schemeClr val="tx1"/>
                </a:solidFill>
                <a:effectLst/>
                <a:latin typeface="+mn-lt"/>
                <a:ea typeface="+mn-ea"/>
                <a:cs typeface="+mn-cs"/>
              </a:rPr>
              <a:t>vécu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aggression, il se </a:t>
            </a:r>
            <a:r>
              <a:rPr lang="en-US" sz="1200" b="0" i="0" kern="1200" err="1">
                <a:solidFill>
                  <a:schemeClr val="tx1"/>
                </a:solidFill>
                <a:effectLst/>
                <a:latin typeface="+mn-lt"/>
                <a:ea typeface="+mn-ea"/>
                <a:cs typeface="+mn-cs"/>
              </a:rPr>
              <a:t>peut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quand</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même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qu’il</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elle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soit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affecté</a:t>
            </a:r>
            <a:r>
              <a:rPr lang="en-US" sz="1200" b="0" i="0" kern="1200">
                <a:solidFill>
                  <a:schemeClr val="tx1"/>
                </a:solidFill>
                <a:effectLst/>
                <a:latin typeface="+mn-lt"/>
                <a:ea typeface="+mn-ea"/>
                <a:cs typeface="+mn-cs"/>
              </a:rPr>
              <a:t>. Il </a:t>
            </a:r>
            <a:r>
              <a:rPr lang="en-US" sz="1200" b="0" i="0" kern="1200" err="1">
                <a:solidFill>
                  <a:schemeClr val="tx1"/>
                </a:solidFill>
                <a:effectLst/>
                <a:latin typeface="+mn-lt"/>
                <a:ea typeface="+mn-ea"/>
                <a:cs typeface="+mn-cs"/>
              </a:rPr>
              <a:t>est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donc</a:t>
            </a:r>
            <a:r>
              <a:rPr lang="en-US" sz="1200" b="0" i="0" kern="1200">
                <a:solidFill>
                  <a:schemeClr val="tx1"/>
                </a:solidFill>
                <a:effectLst/>
                <a:latin typeface="+mn-lt"/>
                <a:ea typeface="+mn-ea"/>
                <a:cs typeface="+mn-cs"/>
              </a:rPr>
              <a:t> important de </a:t>
            </a:r>
            <a:r>
              <a:rPr lang="en-US" sz="1200" b="0" i="0" kern="1200" err="1">
                <a:solidFill>
                  <a:schemeClr val="tx1"/>
                </a:solidFill>
                <a:effectLst/>
                <a:latin typeface="+mn-lt"/>
                <a:ea typeface="+mn-ea"/>
                <a:cs typeface="+mn-cs"/>
              </a:rPr>
              <a:t>veiller</a:t>
            </a:r>
            <a:r>
              <a:rPr lang="en-US" sz="1200" b="0" i="0" kern="1200">
                <a:solidFill>
                  <a:schemeClr val="tx1"/>
                </a:solidFill>
                <a:effectLst/>
                <a:latin typeface="+mn-lt"/>
                <a:ea typeface="+mn-ea"/>
                <a:cs typeface="+mn-cs"/>
              </a:rPr>
              <a:t> au bien-</a:t>
            </a:r>
            <a:r>
              <a:rPr lang="en-US" sz="1200" b="0" i="0" kern="1200" err="1">
                <a:solidFill>
                  <a:schemeClr val="tx1"/>
                </a:solidFill>
                <a:effectLst/>
                <a:latin typeface="+mn-lt"/>
                <a:ea typeface="+mn-ea"/>
                <a:cs typeface="+mn-cs"/>
              </a:rPr>
              <a:t>être</a:t>
            </a:r>
            <a:r>
              <a:rPr lang="en-US" sz="1200" b="0" i="0" kern="1200">
                <a:solidFill>
                  <a:schemeClr val="tx1"/>
                </a:solidFill>
                <a:effectLst/>
                <a:latin typeface="+mn-lt"/>
                <a:ea typeface="+mn-ea"/>
                <a:cs typeface="+mn-cs"/>
              </a:rPr>
              <a:t> mental de </a:t>
            </a:r>
            <a:r>
              <a:rPr lang="en-US" sz="1200" b="0" i="0" kern="1200" err="1">
                <a:solidFill>
                  <a:schemeClr val="tx1"/>
                </a:solidFill>
                <a:effectLst/>
                <a:latin typeface="+mn-lt"/>
                <a:ea typeface="+mn-ea"/>
                <a:cs typeface="+mn-cs"/>
              </a:rPr>
              <a:t>votre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équipe</a:t>
            </a:r>
            <a:endParaRPr lang="en-US"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​Vous pouvez déjà leur parler du programme et des effets possibles sur les personnes. Il est important de dire que c’est un sujet sensible et difficile et que les employées pourraient être affectées de façon différentes. Il est important de valider que tous les sentiments ou effets ressentis après avoir suivi la formation sont valides et légitimes. </a:t>
            </a:r>
          </a:p>
          <a:p>
            <a:pPr rtl="0" fontAlgn="base"/>
            <a:r>
              <a:rPr lang="fr-CA" sz="1200" b="0" i="0" kern="1200">
                <a:solidFill>
                  <a:schemeClr val="tx1"/>
                </a:solidFill>
                <a:effectLst/>
                <a:latin typeface="+mn-lt"/>
                <a:ea typeface="+mn-ea"/>
                <a:cs typeface="+mn-cs"/>
              </a:rPr>
              <a:t>Vous pouvez leur parler des sessions offertes par Action ontarienne et les encourager à participer (leur rappeler que les sessions sont facultatives mais pourraient les aider si elles en ressentent le besoin).</a:t>
            </a:r>
          </a:p>
          <a:p>
            <a:pPr rtl="0" fontAlgn="base"/>
            <a:r>
              <a:rPr lang="fr-CA" sz="1200" b="0" i="0" kern="1200">
                <a:solidFill>
                  <a:schemeClr val="tx1"/>
                </a:solidFill>
                <a:effectLst/>
                <a:latin typeface="+mn-lt"/>
                <a:ea typeface="+mn-ea"/>
                <a:cs typeface="+mn-cs"/>
              </a:rPr>
              <a:t>Vous pouvez aussi si vous le pouvez leur donner du temps pour suivre le programme de formation pendant les heures de travail. </a:t>
            </a:r>
          </a:p>
          <a:p>
            <a:pPr rtl="0" fontAlgn="base"/>
            <a:endParaRPr lang="fr-CA" sz="1200" b="0" i="0" kern="1200">
              <a:solidFill>
                <a:schemeClr val="tx1"/>
              </a:solidFill>
              <a:effectLst/>
              <a:latin typeface="+mn-lt"/>
              <a:ea typeface="+mn-ea"/>
              <a:cs typeface="+mn-cs"/>
            </a:endParaRPr>
          </a:p>
          <a:p>
            <a:pPr rtl="0" fontAlgn="base"/>
            <a:endParaRPr lang="fr-CA"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15</a:t>
            </a:fld>
            <a:endParaRPr lang="en-US"/>
          </a:p>
        </p:txBody>
      </p:sp>
    </p:spTree>
    <p:extLst>
      <p:ext uri="{BB962C8B-B14F-4D97-AF65-F5344CB8AC3E}">
        <p14:creationId xmlns:p14="http://schemas.microsoft.com/office/powerpoint/2010/main" val="257293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a:solidFill>
                  <a:schemeClr val="tx1"/>
                </a:solidFill>
                <a:effectLst/>
                <a:latin typeface="+mn-lt"/>
                <a:ea typeface="+mn-ea"/>
                <a:cs typeface="+mn-cs"/>
              </a:rPr>
              <a:t>Pour montrer que vous vous souciez de leur bien-être, vous pouvez aussi offrir des temps de discussion en équipe ou en individuel. C’est important dans ces cas-ci de ne pas obliger les personnes à s’exprimer ou même à participer. Certaines personnes ne pourront pas participer à ce genre de discussion, notamment si elles ont été elles-mêmes victimes d’une agression sexuelle. Si vous organisez des espaces de discussions en équipe, rappelez au début que la discussion doit être dans un espace sécuritaire et que certains propos ne seront pas tolérés (par exemple ceux qui blâment les victimes, minimisent les violences ou leurs impacts, déresponsabilisent les agresseurs). Il est important que ces espaces de groupe ne véhiculent pas des mythes ou stéréotypes. Si vous n’êtes pas à l’aise d’animer une telle session, il vaut mieux encourager les discussions individuelles avec les employées.</a:t>
            </a:r>
            <a:r>
              <a:rPr lang="fr-CA" sz="1200" b="0" i="0" u="none" strike="noStrike" kern="1200">
                <a:solidFill>
                  <a:schemeClr val="tx1"/>
                </a:solidFill>
                <a:effectLst/>
                <a:latin typeface="+mn-lt"/>
                <a:ea typeface="+mn-ea"/>
                <a:cs typeface="+mn-cs"/>
              </a:rPr>
              <a:t> Ces sessions peuvent permettre de voir si la personne a suivi la formation, comment elle se sent par rapport à ça, si elle a des questions ou commentaires par rapport à ce qui pourrait être fait dans l’équipe pour le bien-être de l’équipe ou par rapport aux protocoles en cas de soupçons d’abus sexuel sur un enfant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Plus généralement, c’est important que vous disiez et montriez que vous êtes disponible à tout moment pour parler à un ou une membre de votre équipe. Il est possible que la personne n’ait pas besoin de soutien de votre part tout de suite après avoir suivi la formation, mais elle pourrait en avoir besoin plus tard. Avoir une attitude ouverte sur le sujet donnera confiance à votre personnel de venir vous voir.</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Enfin, vous pouvez profiter de l’occasion pour vérifier que vos protocoles en cas de soupçon d’abus sexuel soient à jour et connus de votre équipe. Il faut bien sûr qu’ils intègrent les obligations de signalement et la procédure, mais c’est aussi important d’y inclure des points pour assurer le bien-être du personnel en cas de signalement. Réfléchir en amont à ce que vous pourriez faire en tant qu’équipe pour vous soutenir dans une telle situation permet d’éviter d’oublier cet aspect important lorsqu’un cas de signalement survient. Vous pouvez aborder cette question en équipe pour trouver ensemble ce qui pourrait aider les membres de l’équipe dans une telle situation.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Avant de passer à la suite de la session, on aimerait reconnaître que certaines superviseures peuvent elles-aussi avoir été victime d’une agression sexuelle dans l’enfance ou à l’âge adulte ou connaître une personne proche qui en a été victime. Jouer un rôle de soutien auprès de vos employées peut donc être difficile. Il est important que vous voyez ce dont vous vous sentez capable ou non. Vous pouvez déléguer à une autre personne de l’équipe ce rôle de soutien. </a:t>
            </a:r>
          </a:p>
        </p:txBody>
      </p:sp>
      <p:sp>
        <p:nvSpPr>
          <p:cNvPr id="4" name="Slide Number Placeholder 3"/>
          <p:cNvSpPr>
            <a:spLocks noGrp="1"/>
          </p:cNvSpPr>
          <p:nvPr>
            <p:ph type="sldNum" sz="quarter" idx="5"/>
          </p:nvPr>
        </p:nvSpPr>
        <p:spPr/>
        <p:txBody>
          <a:bodyPr/>
          <a:lstStyle/>
          <a:p>
            <a:fld id="{52A5E713-038E-944D-B716-B9ECA8E2BC72}" type="slidenum">
              <a:rPr lang="en-US" smtClean="0"/>
              <a:t>16</a:t>
            </a:fld>
            <a:endParaRPr lang="en-US"/>
          </a:p>
        </p:txBody>
      </p:sp>
    </p:spTree>
    <p:extLst>
      <p:ext uri="{BB962C8B-B14F-4D97-AF65-F5344CB8AC3E}">
        <p14:creationId xmlns:p14="http://schemas.microsoft.com/office/powerpoint/2010/main" val="309289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Maïra – </a:t>
            </a: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17</a:t>
            </a:fld>
            <a:endParaRPr lang="en-US"/>
          </a:p>
        </p:txBody>
      </p:sp>
    </p:spTree>
    <p:extLst>
      <p:ext uri="{BB962C8B-B14F-4D97-AF65-F5344CB8AC3E}">
        <p14:creationId xmlns:p14="http://schemas.microsoft.com/office/powerpoint/2010/main" val="4186957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Voici l’information qu’on donne aux EPEI lors de nos sessions sur les soins tenant compte des traumatisme pour les aider à se préparer à suivre la formation. Vous pouvez transmettre cette même information à votre équipe à l’oral ou à l’écrit.</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Commencer par reconnaître que c’est un sujet sensible et tabou qui peut faire naître différents sentiments ou réactions et que tous sont valides et normaux. Rappeler que chaque personne sera impactée de façon différente selon son vécu et sa personnalité, mais que votre rôle en tant qu’employeur est d’accompagner les personnes qui le souhaitent. </a:t>
            </a:r>
            <a:r>
              <a:rPr lang="fr-CA"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Recommander aux EPEI d’anticiper leurs besoins et réactions et de réfléchir aux conditions dans lesquelles elles aimeraient suivre les formations.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18</a:t>
            </a:fld>
            <a:endParaRPr lang="en-US"/>
          </a:p>
        </p:txBody>
      </p:sp>
    </p:spTree>
    <p:extLst>
      <p:ext uri="{BB962C8B-B14F-4D97-AF65-F5344CB8AC3E}">
        <p14:creationId xmlns:p14="http://schemas.microsoft.com/office/powerpoint/2010/main" val="321007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r>
              <a:rPr lang="fr-CA" sz="1200" b="0" i="0" u="none" strike="noStrike" kern="1200">
                <a:solidFill>
                  <a:schemeClr val="tx1"/>
                </a:solidFill>
                <a:effectLst/>
                <a:latin typeface="+mn-lt"/>
                <a:ea typeface="+mn-ea"/>
                <a:cs typeface="+mn-cs"/>
              </a:rPr>
              <a:t>Recommandez les choses suivantes aux membres de votre équipe :</a:t>
            </a:r>
          </a:p>
          <a:p>
            <a:pPr rtl="0" fontAlgn="base"/>
            <a:r>
              <a:rPr lang="fr-CA" sz="1200" b="0" i="0" u="none" strike="noStrike" kern="1200">
                <a:solidFill>
                  <a:schemeClr val="tx1"/>
                </a:solidFill>
                <a:effectLst/>
                <a:latin typeface="+mn-lt"/>
                <a:ea typeface="+mn-ea"/>
                <a:cs typeface="+mn-cs"/>
              </a:rPr>
              <a:t>- Prendre le temps de réfléchir à ce qui est le mieux pour elle et préparer un plan</a:t>
            </a:r>
          </a:p>
          <a:p>
            <a:pPr rtl="0" fontAlgn="base"/>
            <a:r>
              <a:rPr lang="en-US" sz="1200" b="0" i="0" kern="1200">
                <a:solidFill>
                  <a:schemeClr val="tx1"/>
                </a:solidFill>
                <a:effectLst/>
                <a:latin typeface="+mn-lt"/>
                <a:ea typeface="+mn-ea"/>
                <a:cs typeface="+mn-cs"/>
              </a:rPr>
              <a:t>- Prendre le temps de prendre </a:t>
            </a:r>
            <a:r>
              <a:rPr lang="en-US" sz="1200" b="0" i="0" kern="1200" err="1">
                <a:solidFill>
                  <a:schemeClr val="tx1"/>
                </a:solidFill>
                <a:effectLst/>
                <a:latin typeface="+mn-lt"/>
                <a:ea typeface="+mn-ea"/>
                <a:cs typeface="+mn-cs"/>
              </a:rPr>
              <a:t>connaissance</a:t>
            </a:r>
            <a:r>
              <a:rPr lang="en-US" sz="1200" b="0" i="0" kern="1200">
                <a:solidFill>
                  <a:schemeClr val="tx1"/>
                </a:solidFill>
                <a:effectLst/>
                <a:latin typeface="+mn-lt"/>
                <a:ea typeface="+mn-ea"/>
                <a:cs typeface="+mn-cs"/>
              </a:rPr>
              <a:t> des themes qui </a:t>
            </a:r>
            <a:r>
              <a:rPr lang="en-US" sz="1200" b="0" i="0" kern="1200" err="1">
                <a:solidFill>
                  <a:schemeClr val="tx1"/>
                </a:solidFill>
                <a:effectLst/>
                <a:latin typeface="+mn-lt"/>
                <a:ea typeface="+mn-ea"/>
                <a:cs typeface="+mn-cs"/>
              </a:rPr>
              <a:t>sont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abordés</a:t>
            </a:r>
            <a:r>
              <a:rPr lang="en-US" sz="1200" b="0" i="0" kern="1200">
                <a:solidFill>
                  <a:schemeClr val="tx1"/>
                </a:solidFill>
                <a:effectLst/>
                <a:latin typeface="+mn-lt"/>
                <a:ea typeface="+mn-ea"/>
                <a:cs typeface="+mn-cs"/>
              </a:rPr>
              <a:t> et de </a:t>
            </a:r>
            <a:r>
              <a:rPr lang="en-US" sz="1200" b="0" i="0" kern="1200" err="1">
                <a:solidFill>
                  <a:schemeClr val="tx1"/>
                </a:solidFill>
                <a:effectLst/>
                <a:latin typeface="+mn-lt"/>
                <a:ea typeface="+mn-ea"/>
                <a:cs typeface="+mn-cs"/>
              </a:rPr>
              <a:t>voir</a:t>
            </a:r>
            <a:r>
              <a:rPr lang="en-US" sz="1200" b="0" i="0" kern="1200">
                <a:solidFill>
                  <a:schemeClr val="tx1"/>
                </a:solidFill>
                <a:effectLst/>
                <a:latin typeface="+mn-lt"/>
                <a:ea typeface="+mn-ea"/>
                <a:cs typeface="+mn-cs"/>
              </a:rPr>
              <a:t> les modules qui </a:t>
            </a:r>
            <a:r>
              <a:rPr lang="en-US" sz="1200" b="0" i="0" kern="1200" err="1">
                <a:solidFill>
                  <a:schemeClr val="tx1"/>
                </a:solidFill>
                <a:effectLst/>
                <a:latin typeface="+mn-lt"/>
                <a:ea typeface="+mn-ea"/>
                <a:cs typeface="+mn-cs"/>
              </a:rPr>
              <a:t>sont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obligatoires</a:t>
            </a:r>
            <a:r>
              <a:rPr lang="en-US" sz="1200" b="0" i="0" kern="1200">
                <a:solidFill>
                  <a:schemeClr val="tx1"/>
                </a:solidFill>
                <a:effectLst/>
                <a:latin typeface="+mn-lt"/>
                <a:ea typeface="+mn-ea"/>
                <a:cs typeface="+mn-cs"/>
              </a:rPr>
              <a:t> et </a:t>
            </a:r>
            <a:r>
              <a:rPr lang="en-US" sz="1200" b="0" i="0" kern="1200" err="1">
                <a:solidFill>
                  <a:schemeClr val="tx1"/>
                </a:solidFill>
                <a:effectLst/>
                <a:latin typeface="+mn-lt"/>
                <a:ea typeface="+mn-ea"/>
                <a:cs typeface="+mn-cs"/>
              </a:rPr>
              <a:t>facultatifs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Réfléchissez</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si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voulez</a:t>
            </a:r>
            <a:r>
              <a:rPr lang="en-US" sz="1200" b="0" i="0" kern="1200">
                <a:solidFill>
                  <a:schemeClr val="tx1"/>
                </a:solidFill>
                <a:effectLst/>
                <a:latin typeface="+mn-lt"/>
                <a:ea typeface="+mn-ea"/>
                <a:cs typeface="+mn-cs"/>
              </a:rPr>
              <a:t> faire les parties </a:t>
            </a:r>
            <a:r>
              <a:rPr lang="en-US" sz="1200" b="0" i="0" kern="1200" err="1">
                <a:solidFill>
                  <a:schemeClr val="tx1"/>
                </a:solidFill>
                <a:effectLst/>
                <a:latin typeface="+mn-lt"/>
                <a:ea typeface="+mn-ea"/>
                <a:cs typeface="+mn-cs"/>
              </a:rPr>
              <a:t>facultatives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fr-CA" sz="1200" b="0" i="0" u="none" strike="noStrike" kern="1200">
                <a:solidFill>
                  <a:schemeClr val="tx1"/>
                </a:solidFill>
                <a:effectLst/>
                <a:latin typeface="+mn-lt"/>
                <a:ea typeface="+mn-ea"/>
                <a:cs typeface="+mn-cs"/>
              </a:rPr>
              <a:t>Trouver le meilleur moment pour faire la formation (soirée, fins de semaine, moment où vous n’êtes pas seule, moment où vous êtes moins stressée, moins fatiguée…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proposer de </a:t>
            </a:r>
            <a:r>
              <a:rPr lang="en-US" sz="1200" b="0" i="0" kern="1200" err="1">
                <a:solidFill>
                  <a:schemeClr val="tx1"/>
                </a:solidFill>
                <a:effectLst/>
                <a:latin typeface="+mn-lt"/>
                <a:ea typeface="+mn-ea"/>
                <a:cs typeface="+mn-cs"/>
              </a:rPr>
              <a:t>suivre</a:t>
            </a:r>
            <a:r>
              <a:rPr lang="en-US" sz="1200" b="0" i="0" kern="1200">
                <a:solidFill>
                  <a:schemeClr val="tx1"/>
                </a:solidFill>
                <a:effectLst/>
                <a:latin typeface="+mn-lt"/>
                <a:ea typeface="+mn-ea"/>
                <a:cs typeface="+mn-cs"/>
              </a:rPr>
              <a:t> la formation sur les </a:t>
            </a:r>
            <a:r>
              <a:rPr lang="en-US" sz="1200" b="0" i="0" kern="1200" err="1">
                <a:solidFill>
                  <a:schemeClr val="tx1"/>
                </a:solidFill>
                <a:effectLst/>
                <a:latin typeface="+mn-lt"/>
                <a:ea typeface="+mn-ea"/>
                <a:cs typeface="+mn-cs"/>
              </a:rPr>
              <a:t>heures</a:t>
            </a:r>
            <a:r>
              <a:rPr lang="en-US" sz="1200" b="0" i="0" kern="1200">
                <a:solidFill>
                  <a:schemeClr val="tx1"/>
                </a:solidFill>
                <a:effectLst/>
                <a:latin typeface="+mn-lt"/>
                <a:ea typeface="+mn-ea"/>
                <a:cs typeface="+mn-cs"/>
              </a:rPr>
              <a:t> de travail</a:t>
            </a:r>
          </a:p>
          <a:p>
            <a:pPr rtl="0" fontAlgn="base"/>
            <a:r>
              <a:rPr lang="fr-CA" sz="1200" b="0" i="0" kern="1200">
                <a:solidFill>
                  <a:schemeClr val="tx1"/>
                </a:solidFill>
                <a:effectLst/>
                <a:latin typeface="+mn-lt"/>
                <a:ea typeface="+mn-ea"/>
                <a:cs typeface="+mn-cs"/>
              </a:rPr>
              <a:t>​- L</a:t>
            </a:r>
            <a:r>
              <a:rPr lang="fr-CA" sz="1200" b="0" i="0" u="none" strike="noStrike" kern="1200">
                <a:solidFill>
                  <a:schemeClr val="tx1"/>
                </a:solidFill>
                <a:effectLst/>
                <a:latin typeface="+mn-lt"/>
                <a:ea typeface="+mn-ea"/>
                <a:cs typeface="+mn-cs"/>
              </a:rPr>
              <a:t>a faire seule ou avec un ou une collègue</a:t>
            </a:r>
            <a:r>
              <a:rPr lang="en-US" sz="1200" b="0" i="0" kern="1200">
                <a:solidFill>
                  <a:schemeClr val="tx1"/>
                </a:solidFill>
                <a:effectLst/>
                <a:latin typeface="+mn-lt"/>
                <a:ea typeface="+mn-ea"/>
                <a:cs typeface="+mn-cs"/>
              </a:rPr>
              <a:t>​</a:t>
            </a:r>
          </a:p>
          <a:p>
            <a:pPr marL="171450" indent="-171450" rtl="0" fontAlgn="base">
              <a:buFontTx/>
              <a:buChar char="-"/>
            </a:pPr>
            <a:r>
              <a:rPr lang="en-US" sz="1200" b="0" i="0" kern="1200">
                <a:solidFill>
                  <a:schemeClr val="tx1"/>
                </a:solidFill>
                <a:effectLst/>
                <a:latin typeface="+mn-lt"/>
                <a:ea typeface="+mn-ea"/>
                <a:cs typeface="+mn-cs"/>
              </a:rPr>
              <a:t>L</a:t>
            </a:r>
            <a:r>
              <a:rPr lang="fr-CA" sz="1200" b="0" i="0" u="none" strike="noStrike" kern="1200">
                <a:solidFill>
                  <a:schemeClr val="tx1"/>
                </a:solidFill>
                <a:effectLst/>
                <a:latin typeface="+mn-lt"/>
                <a:ea typeface="+mn-ea"/>
                <a:cs typeface="+mn-cs"/>
              </a:rPr>
              <a:t>a faire en une seule fois (donc vous réservez un grand bloc de temps) ou en plusieurs fois. </a:t>
            </a:r>
          </a:p>
          <a:p>
            <a:pPr marL="171450" indent="-171450" rtl="0" fontAlgn="base">
              <a:buFontTx/>
              <a:buChar char="-"/>
            </a:pPr>
            <a:r>
              <a:rPr lang="fr-CA" sz="1200" b="0" i="0" u="none" strike="noStrike" kern="1200">
                <a:solidFill>
                  <a:schemeClr val="tx1"/>
                </a:solidFill>
                <a:effectLst/>
                <a:latin typeface="+mn-lt"/>
                <a:ea typeface="+mn-ea"/>
                <a:cs typeface="+mn-cs"/>
              </a:rPr>
              <a:t>Identifier une personne-ressource pour parler de la formation et du ressenti : membre de votre famille, un ou une amie, un ou une collègue, votre employeur, un ou une professionnelle ou un centre d’aide. Expliquer qu’il est important que cette personne soit prévenue qu’elle est une personne-ressource pour qu’elle soit à l’aise de jouer ce rôle et qu’elle soit disponible. Avoir une personne-ressource est important pour une survivante d’agression sexuelle.</a:t>
            </a:r>
          </a:p>
          <a:p>
            <a:pPr marL="171450" indent="-171450" rtl="0" fontAlgn="base">
              <a:buFontTx/>
              <a:buChar char="-"/>
            </a:pPr>
            <a:r>
              <a:rPr lang="fr-CA" sz="1200" b="0" i="0" u="none" strike="noStrike" kern="1200">
                <a:solidFill>
                  <a:schemeClr val="tx1"/>
                </a:solidFill>
                <a:effectLst/>
                <a:latin typeface="+mn-lt"/>
                <a:ea typeface="+mn-ea"/>
                <a:cs typeface="+mn-cs"/>
              </a:rPr>
              <a:t>Identifier en avance des façons de prendre soin d’elles, en reconnaissant que c’est différent d’une personne à une autre. </a:t>
            </a:r>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19</a:t>
            </a:fld>
            <a:endParaRPr lang="en-US"/>
          </a:p>
        </p:txBody>
      </p:sp>
    </p:spTree>
    <p:extLst>
      <p:ext uri="{BB962C8B-B14F-4D97-AF65-F5344CB8AC3E}">
        <p14:creationId xmlns:p14="http://schemas.microsoft.com/office/powerpoint/2010/main" val="18651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Mélanie – </a:t>
            </a:r>
          </a:p>
          <a:p>
            <a:pPr marL="0" marR="0" fontAlgn="base">
              <a:lnSpc>
                <a:spcPct val="150000"/>
              </a:lnSpc>
              <a:spcBef>
                <a:spcPts val="0"/>
              </a:spcBef>
              <a:spcAft>
                <a:spcPts val="0"/>
              </a:spcAft>
            </a:pPr>
            <a:r>
              <a:rPr lang="fr-CA" sz="1800">
                <a:effectLst/>
                <a:latin typeface="Arial" panose="020B0604020202020204" pitchFamily="34" charset="0"/>
                <a:ea typeface="Calibri" panose="020F0502020204030204" pitchFamily="34" charset="0"/>
                <a:cs typeface="Arial" panose="020B0604020202020204" pitchFamily="34" charset="0"/>
              </a:rPr>
              <a:t>Bonjour à toutes et tous</a:t>
            </a:r>
          </a:p>
          <a:p>
            <a:pPr marL="0" marR="0" fontAlgn="base">
              <a:lnSpc>
                <a:spcPct val="150000"/>
              </a:lnSpc>
              <a:spcBef>
                <a:spcPts val="0"/>
              </a:spcBef>
              <a:spcAft>
                <a:spcPts val="0"/>
              </a:spcAft>
            </a:pPr>
            <a:r>
              <a:rPr lang="fr-CA" sz="1800">
                <a:effectLst/>
                <a:latin typeface="Arial" panose="020B0604020202020204" pitchFamily="34" charset="0"/>
                <a:ea typeface="Calibri" panose="020F0502020204030204" pitchFamily="34" charset="0"/>
                <a:cs typeface="Arial" panose="020B0604020202020204" pitchFamily="34" charset="0"/>
              </a:rPr>
              <a:t>Je suis Mélanie Dixon. Je suis EPEI et directrice de l’exercice professionnel au sein de l’Ordre. </a:t>
            </a:r>
            <a:endParaRPr lang="en-CA" sz="1800">
              <a:effectLst/>
              <a:latin typeface="Arial Narrow" panose="020B0606020202030204" pitchFamily="34" charset="0"/>
              <a:ea typeface="Calibri" panose="020F0502020204030204" pitchFamily="34" charset="0"/>
              <a:cs typeface="Arial" panose="020B0604020202020204" pitchFamily="34" charset="0"/>
            </a:endParaRPr>
          </a:p>
          <a:p>
            <a:r>
              <a:rPr lang="en-US" sz="1800">
                <a:effectLst/>
                <a:latin typeface="Arial" panose="020B0604020202020204" pitchFamily="34" charset="0"/>
                <a:ea typeface="Calibri" panose="020F0502020204030204" pitchFamily="34" charset="0"/>
              </a:rPr>
              <a:t>Je </a:t>
            </a:r>
            <a:r>
              <a:rPr lang="en-CA" sz="1800" err="1"/>
              <a:t>vous</a:t>
            </a:r>
            <a:r>
              <a:rPr lang="en-CA" sz="1800"/>
              <a:t> </a:t>
            </a:r>
            <a:r>
              <a:rPr lang="en-CA" sz="1800" err="1"/>
              <a:t>souhaite</a:t>
            </a:r>
            <a:r>
              <a:rPr lang="en-CA" sz="1800"/>
              <a:t> la </a:t>
            </a:r>
            <a:r>
              <a:rPr lang="en-CA" sz="1800" err="1"/>
              <a:t>bienvenue</a:t>
            </a:r>
            <a:r>
              <a:rPr lang="en-CA" sz="1800"/>
              <a:t>.</a:t>
            </a:r>
          </a:p>
          <a:p>
            <a:r>
              <a:rPr lang="fr-CA" sz="1800">
                <a:effectLst/>
                <a:latin typeface="Arial" panose="020B0604020202020204" pitchFamily="34" charset="0"/>
                <a:ea typeface="Calibri" panose="020F0502020204030204" pitchFamily="34" charset="0"/>
                <a:cs typeface="Arial" panose="020B0604020202020204" pitchFamily="34" charset="0"/>
              </a:rPr>
              <a:t>Merci de vous joindre à nous aujourd’hui pour un atelier conçu spécifiquement pour les EPEI et leurs superviseures sur le sujet des soins tenant compte des traumatismes. </a:t>
            </a:r>
            <a:endParaRPr lang="en-CA" sz="1800">
              <a:effectLst/>
              <a:latin typeface="Arial Narrow" panose="020B0606020202030204" pitchFamily="34" charset="0"/>
              <a:ea typeface="Calibri" panose="020F0502020204030204" pitchFamily="34" charset="0"/>
              <a:cs typeface="Arial" panose="020B0604020202020204" pitchFamily="34" charset="0"/>
            </a:endParaRPr>
          </a:p>
          <a:p>
            <a:endParaRPr lang="fr-CA" sz="1800">
              <a:effectLst/>
              <a:latin typeface="Arial" panose="020B0604020202020204" pitchFamily="34" charset="0"/>
              <a:ea typeface="Calibri" panose="020F0502020204030204" pitchFamily="34" charset="0"/>
            </a:endParaRP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2</a:t>
            </a:fld>
            <a:endParaRPr lang="en-US"/>
          </a:p>
        </p:txBody>
      </p:sp>
    </p:spTree>
    <p:extLst>
      <p:ext uri="{BB962C8B-B14F-4D97-AF65-F5344CB8AC3E}">
        <p14:creationId xmlns:p14="http://schemas.microsoft.com/office/powerpoint/2010/main" val="3143147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r>
              <a:rPr lang="fr-CA" sz="1200" b="0" i="0" u="none" strike="noStrike" kern="1200">
                <a:solidFill>
                  <a:schemeClr val="tx1"/>
                </a:solidFill>
                <a:effectLst/>
                <a:latin typeface="+mn-lt"/>
                <a:ea typeface="+mn-ea"/>
                <a:cs typeface="+mn-cs"/>
              </a:rPr>
              <a:t>Vous pouvez recommander à votre équipe de faire le point sur leurs émotions de façon régulière pendant qu’elles suivent la formation. Elles peuvent prendre des pauses et se demander comment elles se sentent et de quoi elles ont besoin.</a:t>
            </a:r>
          </a:p>
          <a:p>
            <a:pPr rtl="0" fontAlgn="base"/>
            <a:r>
              <a:rPr lang="fr-CA" sz="1200" b="0" i="0" u="none" strike="noStrike" kern="1200">
                <a:solidFill>
                  <a:schemeClr val="tx1"/>
                </a:solidFill>
                <a:effectLst/>
                <a:latin typeface="+mn-lt"/>
                <a:ea typeface="+mn-ea"/>
                <a:cs typeface="+mn-cs"/>
              </a:rPr>
              <a:t>Il est aussi important de rappeler qu’elles pourraient se sentir mieux ou moins bien que ce qu’elles avaient anticipé, donc qu’elles peuvent changer leurs plans. </a:t>
            </a:r>
            <a:endParaRPr lang="fr-CA"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20</a:t>
            </a:fld>
            <a:endParaRPr lang="en-US"/>
          </a:p>
        </p:txBody>
      </p:sp>
    </p:spTree>
    <p:extLst>
      <p:ext uri="{BB962C8B-B14F-4D97-AF65-F5344CB8AC3E}">
        <p14:creationId xmlns:p14="http://schemas.microsoft.com/office/powerpoint/2010/main" val="391302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r>
              <a:rPr lang="fr-CA" sz="1200" b="0" i="0" u="none" strike="noStrike" kern="1200">
                <a:solidFill>
                  <a:schemeClr val="tx1"/>
                </a:solidFill>
                <a:effectLst/>
                <a:latin typeface="+mn-lt"/>
                <a:ea typeface="+mn-ea"/>
                <a:cs typeface="+mn-cs"/>
              </a:rPr>
              <a:t>Rappeler que le personnel pourrait ressentir les effets de la formation même quelques jours/semaines après l’avoir suivie. Rappeler à votre équipe de ne pas négliger pas les effets sur leur bien-être mental à long terme suite à cette formation. Encouragez les à essayer de se connecter à leurs émotions et de trouver des façons de prendre soin d’elles. </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Rappeler aussi que suivre une telle formation pourrait changer les perspectives et rendre plus alerte sur les signes. La formation aura peut-être comme impact de faire comprendre à postériori qu’un enfant qui était placé sous leurs soins il y a quelques mois ou quelques années aurait pu être victime d’abus sexuel. Cette réalisation pourrait être difficile pour l’EPEI si à ce moment-là, elle ne l’avait pas décelé et n’étais pas intervenue. Au niveau personnel, les EPEI ont aussi des enfants dans leur entourage, donc la formation pourrait les faire peur ou les rendre paranoïaque. Ce n’est évidement pas l’objectif, mais ça pourrait être un effet. Vous pouvez minimiser ce risque en expliquant que la meilleure façon de protéger les enfants est d’être vigilants et de donner aux enfants les outils pour connaître les risques, connaître ses droits et savoir qu’ils peuvent en parler.</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Si vous transmettez toutes cette information, c’est un bon moment pour expliquer ce que vous mettez en place en tant qu’employeur pour soutenir le personnel.</a:t>
            </a:r>
          </a:p>
        </p:txBody>
      </p:sp>
      <p:sp>
        <p:nvSpPr>
          <p:cNvPr id="4" name="Slide Number Placeholder 3"/>
          <p:cNvSpPr>
            <a:spLocks noGrp="1"/>
          </p:cNvSpPr>
          <p:nvPr>
            <p:ph type="sldNum" sz="quarter" idx="5"/>
          </p:nvPr>
        </p:nvSpPr>
        <p:spPr/>
        <p:txBody>
          <a:bodyPr/>
          <a:lstStyle/>
          <a:p>
            <a:fld id="{52A5E713-038E-944D-B716-B9ECA8E2BC72}" type="slidenum">
              <a:rPr lang="en-US" smtClean="0"/>
              <a:t>21</a:t>
            </a:fld>
            <a:endParaRPr lang="en-US"/>
          </a:p>
        </p:txBody>
      </p:sp>
    </p:spTree>
    <p:extLst>
      <p:ext uri="{BB962C8B-B14F-4D97-AF65-F5344CB8AC3E}">
        <p14:creationId xmlns:p14="http://schemas.microsoft.com/office/powerpoint/2010/main" val="240400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Maïra – </a:t>
            </a: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22</a:t>
            </a:fld>
            <a:endParaRPr lang="en-US"/>
          </a:p>
        </p:txBody>
      </p:sp>
    </p:spTree>
    <p:extLst>
      <p:ext uri="{BB962C8B-B14F-4D97-AF65-F5344CB8AC3E}">
        <p14:creationId xmlns:p14="http://schemas.microsoft.com/office/powerpoint/2010/main" val="204716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Il est possible qu’une employée vous dévoile qu’elle a été victime d’une agression sexuelle (surtout dans le contexte de la formation obligatoire) ou même qu’une personne de votre entourage vous parle également d’une agression subie.</a:t>
            </a: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Quelle que soit la situation, il est important de soutenir de façon adéquate la personne. Voici quelques recommandations.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Vous êtes peut-être la première personne à qui elle parle. Votre réaction initiale est donc très importante. On sait qu’un soutien positif a une grande importance pour une survivante et à sa capacité d’en parler encore et de cheminer. Si la réaction est négative, la survivante risque de plus en parler et d’être revictimisée ce qui peut ralentir son cheminement.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Quand on parle de soutien positif on parle d’écouter, de croire et de soutenir.</a:t>
            </a:r>
          </a:p>
        </p:txBody>
      </p:sp>
      <p:sp>
        <p:nvSpPr>
          <p:cNvPr id="4" name="Slide Number Placeholder 3"/>
          <p:cNvSpPr>
            <a:spLocks noGrp="1"/>
          </p:cNvSpPr>
          <p:nvPr>
            <p:ph type="sldNum" sz="quarter" idx="5"/>
          </p:nvPr>
        </p:nvSpPr>
        <p:spPr/>
        <p:txBody>
          <a:bodyPr/>
          <a:lstStyle/>
          <a:p>
            <a:fld id="{52A5E713-038E-944D-B716-B9ECA8E2BC72}" type="slidenum">
              <a:rPr lang="en-US" smtClean="0"/>
              <a:t>23</a:t>
            </a:fld>
            <a:endParaRPr lang="en-US"/>
          </a:p>
        </p:txBody>
      </p:sp>
    </p:spTree>
    <p:extLst>
      <p:ext uri="{BB962C8B-B14F-4D97-AF65-F5344CB8AC3E}">
        <p14:creationId xmlns:p14="http://schemas.microsoft.com/office/powerpoint/2010/main" val="1130061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Pratiquez ce qu’on appelle l’écoute active : </a:t>
            </a:r>
          </a:p>
          <a:p>
            <a:pPr marL="800100" lvl="1" indent="-342900">
              <a:spcBef>
                <a:spcPts val="800"/>
              </a:spcBef>
              <a:spcAft>
                <a:spcPts val="800"/>
              </a:spcAft>
              <a:buFont typeface="Arial" panose="020B0604020202020204" pitchFamily="34" charset="0"/>
              <a:buChar char="•"/>
            </a:pPr>
            <a:r>
              <a:rPr lang="fr-FR" sz="1200">
                <a:latin typeface="Arial" panose="020B0604020202020204" pitchFamily="34" charset="0"/>
                <a:cs typeface="Arial" panose="020B0604020202020204" pitchFamily="34" charset="0"/>
              </a:rPr>
              <a:t>la laisser s'exprimer dans ses mots, à sa façon et à son rythme</a:t>
            </a:r>
          </a:p>
          <a:p>
            <a:pPr marL="800100" lvl="1" indent="-342900">
              <a:spcBef>
                <a:spcPts val="800"/>
              </a:spcBef>
              <a:spcAft>
                <a:spcPts val="800"/>
              </a:spcAft>
              <a:buFont typeface="Arial" panose="020B0604020202020204" pitchFamily="34" charset="0"/>
              <a:buChar char="•"/>
            </a:pPr>
            <a:r>
              <a:rPr lang="fr-FR" sz="1200">
                <a:latin typeface="Arial" panose="020B0604020202020204" pitchFamily="34" charset="0"/>
                <a:cs typeface="Arial" panose="020B0604020202020204" pitchFamily="34" charset="0"/>
              </a:rPr>
              <a:t>Ne pas interrompre, ne pas poser de questions directes, ne pas demander de détails</a:t>
            </a:r>
          </a:p>
          <a:p>
            <a:pPr marL="800100" lvl="1" indent="-342900">
              <a:spcBef>
                <a:spcPts val="800"/>
              </a:spcBef>
              <a:spcAft>
                <a:spcPts val="800"/>
              </a:spcAft>
              <a:buFont typeface="Arial" panose="020B0604020202020204" pitchFamily="34" charset="0"/>
              <a:buChar char="•"/>
            </a:pPr>
            <a:r>
              <a:rPr lang="fr-FR" sz="1200">
                <a:latin typeface="Arial" panose="020B0604020202020204" pitchFamily="34" charset="0"/>
                <a:cs typeface="Arial" panose="020B0604020202020204" pitchFamily="34" charset="0"/>
              </a:rPr>
              <a:t>Ne pas porter de jugement</a:t>
            </a:r>
          </a:p>
          <a:p>
            <a:pPr marL="800100" lvl="1" indent="-342900">
              <a:spcBef>
                <a:spcPts val="800"/>
              </a:spcBef>
              <a:spcAft>
                <a:spcPts val="800"/>
              </a:spcAft>
              <a:buFont typeface="Arial" panose="020B0604020202020204" pitchFamily="34" charset="0"/>
              <a:buChar char="•"/>
            </a:pPr>
            <a:r>
              <a:rPr lang="fr-FR" sz="1200">
                <a:latin typeface="Arial" panose="020B0604020202020204" pitchFamily="34" charset="0"/>
                <a:cs typeface="Arial" panose="020B0604020202020204" pitchFamily="34" charset="0"/>
              </a:rPr>
              <a:t>Ne pas se laisser porter par ses propres émotions : éviter d’être en colère, de vous emporter contre l’agresseur, de refuser de parler,</a:t>
            </a:r>
          </a:p>
        </p:txBody>
      </p:sp>
      <p:sp>
        <p:nvSpPr>
          <p:cNvPr id="4" name="Slide Number Placeholder 3"/>
          <p:cNvSpPr>
            <a:spLocks noGrp="1"/>
          </p:cNvSpPr>
          <p:nvPr>
            <p:ph type="sldNum" sz="quarter" idx="5"/>
          </p:nvPr>
        </p:nvSpPr>
        <p:spPr/>
        <p:txBody>
          <a:bodyPr/>
          <a:lstStyle/>
          <a:p>
            <a:fld id="{52A5E713-038E-944D-B716-B9ECA8E2BC72}" type="slidenum">
              <a:rPr lang="en-US" smtClean="0"/>
              <a:t>24</a:t>
            </a:fld>
            <a:endParaRPr lang="en-US"/>
          </a:p>
        </p:txBody>
      </p:sp>
    </p:spTree>
    <p:extLst>
      <p:ext uri="{BB962C8B-B14F-4D97-AF65-F5344CB8AC3E}">
        <p14:creationId xmlns:p14="http://schemas.microsoft.com/office/powerpoint/2010/main" val="3051469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Croire la personne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Croire ce qu’elle vous dit (c’est son vécu et sa perception)</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douter ou remettre en cause ce qu’elle dit, surtout si vous connaissez l’agresseur. Retenez que peu de personnes mentent au sujet d’une agression sexuelle.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banaliser ou minimiser l'agression, les conséquences, les émotions et les réactions de la personne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Valider ses émotions et ses sentiments. Elle a le droit d’avoir peur, d’être en colère, d’être ambivalente envers l’agresseur, de s’en être « remis »</a:t>
            </a:r>
            <a:endParaRPr lang="fr-CA" sz="220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25</a:t>
            </a:fld>
            <a:endParaRPr lang="en-US"/>
          </a:p>
        </p:txBody>
      </p:sp>
    </p:spTree>
    <p:extLst>
      <p:ext uri="{BB962C8B-B14F-4D97-AF65-F5344CB8AC3E}">
        <p14:creationId xmlns:p14="http://schemas.microsoft.com/office/powerpoint/2010/main" val="230456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 soutenir efficacement en favorisant son autonomie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Souligner ses forces et son courage de parler</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 déculpabiliser et responsabiliser l’agresseur. Beaucoup de victimes vont se blâmer, il est important de leur dire que ce n’est pas de leur faute et que seul l’agresseur est responsable de l’agression. Il faut rappeler qu’aucun comportement ne justifie une agression. </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lui dire quoi faire ou prendre des décisions pour elle, mais lui demander de quoi elle a besoin et ce qu’elle veut</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Respecter ses choix et son rythme, même si on pense qu’on ne ferait pas les mêmes choses dans sa situation. Il est important de rester présent même si on n’est pas d’accord avec les choix faits ou les mécanismes de survie choisis (on verra cette notion un peu plus tard)</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Rester disponible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Prendre soin de soi : recevoir un dévoilement n’est pas facile, donc prenez aussi soin de vous. Vous serez plus à même d’aider si vous prenez soin de vous. Connaissez aussi vos limites et expliquez par exemple si vous n’êtes pas capable de continuer à soutenir. Dans ce cas-ci, référez-la à une autre personne ou à un service d’aide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Respecter la confidentialité</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26</a:t>
            </a:fld>
            <a:endParaRPr lang="en-US"/>
          </a:p>
        </p:txBody>
      </p:sp>
    </p:spTree>
    <p:extLst>
      <p:ext uri="{BB962C8B-B14F-4D97-AF65-F5344CB8AC3E}">
        <p14:creationId xmlns:p14="http://schemas.microsoft.com/office/powerpoint/2010/main" val="2458408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Michelle – </a:t>
            </a:r>
          </a:p>
          <a:p>
            <a:r>
              <a:rPr lang="en-CA" b="0"/>
              <a:t>On </a:t>
            </a:r>
            <a:r>
              <a:rPr lang="en-CA" b="0" err="1"/>
              <a:t>va</a:t>
            </a:r>
            <a:r>
              <a:rPr lang="en-CA" b="0"/>
              <a:t> </a:t>
            </a:r>
            <a:r>
              <a:rPr lang="en-CA" b="0" err="1"/>
              <a:t>maintenant</a:t>
            </a:r>
            <a:r>
              <a:rPr lang="en-CA" b="0"/>
              <a:t> </a:t>
            </a:r>
            <a:r>
              <a:rPr lang="en-CA" b="0" err="1"/>
              <a:t>vous</a:t>
            </a:r>
            <a:r>
              <a:rPr lang="en-CA" b="0"/>
              <a:t> donner de </a:t>
            </a:r>
            <a:r>
              <a:rPr lang="en-CA" b="0" err="1"/>
              <a:t>l’information</a:t>
            </a:r>
            <a:r>
              <a:rPr lang="en-CA" b="0"/>
              <a:t> sur le trauma. </a:t>
            </a:r>
            <a:r>
              <a:rPr lang="en-CA" b="0" err="1"/>
              <a:t>Ça</a:t>
            </a:r>
            <a:r>
              <a:rPr lang="en-CA" b="0"/>
              <a:t> </a:t>
            </a:r>
            <a:r>
              <a:rPr lang="en-CA" b="0" err="1"/>
              <a:t>pourra</a:t>
            </a:r>
            <a:r>
              <a:rPr lang="en-CA" b="0"/>
              <a:t> </a:t>
            </a:r>
            <a:r>
              <a:rPr lang="en-CA" b="0" err="1"/>
              <a:t>vous</a:t>
            </a:r>
            <a:r>
              <a:rPr lang="en-CA" b="0"/>
              <a:t> aider à </a:t>
            </a:r>
            <a:r>
              <a:rPr lang="en-CA" b="0" err="1"/>
              <a:t>différents</a:t>
            </a:r>
            <a:r>
              <a:rPr lang="en-CA" b="0"/>
              <a:t> </a:t>
            </a:r>
            <a:r>
              <a:rPr lang="en-CA" b="0" err="1"/>
              <a:t>niveaux</a:t>
            </a:r>
            <a:r>
              <a:rPr lang="en-CA" b="0"/>
              <a:t> : </a:t>
            </a:r>
            <a:r>
              <a:rPr lang="en-CA" b="0" err="1"/>
              <a:t>en</a:t>
            </a:r>
            <a:r>
              <a:rPr lang="en-CA" b="0"/>
              <a:t> tant que </a:t>
            </a:r>
            <a:r>
              <a:rPr lang="en-CA" b="0" err="1"/>
              <a:t>superviseure</a:t>
            </a:r>
            <a:r>
              <a:rPr lang="en-CA" b="0"/>
              <a:t> (</a:t>
            </a:r>
            <a:r>
              <a:rPr lang="en-CA" b="0" err="1"/>
              <a:t>notamment</a:t>
            </a:r>
            <a:r>
              <a:rPr lang="en-CA" b="0"/>
              <a:t> pour </a:t>
            </a:r>
            <a:r>
              <a:rPr lang="en-CA" b="0" err="1"/>
              <a:t>mieux</a:t>
            </a:r>
            <a:r>
              <a:rPr lang="en-CA" b="0"/>
              <a:t> </a:t>
            </a:r>
            <a:r>
              <a:rPr lang="en-CA" b="0" err="1"/>
              <a:t>comprendre</a:t>
            </a:r>
            <a:r>
              <a:rPr lang="en-CA" b="0"/>
              <a:t> et </a:t>
            </a:r>
            <a:r>
              <a:rPr lang="en-CA" b="0" err="1"/>
              <a:t>accompagner</a:t>
            </a:r>
            <a:r>
              <a:rPr lang="en-CA" b="0"/>
              <a:t> </a:t>
            </a:r>
            <a:r>
              <a:rPr lang="en-CA" b="0" err="1"/>
              <a:t>une</a:t>
            </a:r>
            <a:r>
              <a:rPr lang="en-CA" b="0"/>
              <a:t> </a:t>
            </a:r>
            <a:r>
              <a:rPr lang="en-CA" b="0" err="1"/>
              <a:t>personne</a:t>
            </a:r>
            <a:r>
              <a:rPr lang="en-CA" b="0"/>
              <a:t> qui a </a:t>
            </a:r>
            <a:r>
              <a:rPr lang="en-CA" b="0" err="1"/>
              <a:t>vécu</a:t>
            </a:r>
            <a:r>
              <a:rPr lang="en-CA" b="0"/>
              <a:t> un </a:t>
            </a:r>
            <a:r>
              <a:rPr lang="en-CA" b="0" err="1"/>
              <a:t>traumatisme</a:t>
            </a:r>
            <a:r>
              <a:rPr lang="en-CA" b="0"/>
              <a:t>), </a:t>
            </a:r>
            <a:r>
              <a:rPr lang="en-CA" b="0" err="1"/>
              <a:t>en</a:t>
            </a:r>
            <a:r>
              <a:rPr lang="en-CA" b="0"/>
              <a:t> tant que possible </a:t>
            </a:r>
            <a:r>
              <a:rPr lang="en-CA" b="0" err="1"/>
              <a:t>victime</a:t>
            </a:r>
            <a:r>
              <a:rPr lang="en-CA" b="0"/>
              <a:t> d’un trauma et </a:t>
            </a:r>
            <a:r>
              <a:rPr lang="en-CA" b="0" err="1"/>
              <a:t>en</a:t>
            </a:r>
            <a:r>
              <a:rPr lang="en-CA" b="0"/>
              <a:t> tant que </a:t>
            </a:r>
            <a:r>
              <a:rPr lang="en-CA" b="0" err="1"/>
              <a:t>personne</a:t>
            </a:r>
            <a:r>
              <a:rPr lang="en-CA" b="0"/>
              <a:t> qui </a:t>
            </a:r>
            <a:r>
              <a:rPr lang="en-CA" b="0" err="1"/>
              <a:t>pourrait</a:t>
            </a:r>
            <a:r>
              <a:rPr lang="en-CA" b="0"/>
              <a:t> </a:t>
            </a:r>
            <a:r>
              <a:rPr lang="en-CA" b="0" err="1"/>
              <a:t>connaître</a:t>
            </a:r>
            <a:r>
              <a:rPr lang="en-CA" b="0"/>
              <a:t> </a:t>
            </a:r>
            <a:r>
              <a:rPr lang="en-CA" b="0" err="1"/>
              <a:t>une</a:t>
            </a:r>
            <a:r>
              <a:rPr lang="en-CA" b="0"/>
              <a:t> </a:t>
            </a:r>
            <a:r>
              <a:rPr lang="en-CA" b="0" err="1"/>
              <a:t>personne</a:t>
            </a:r>
            <a:r>
              <a:rPr lang="en-CA" b="0"/>
              <a:t> de son entourage qui </a:t>
            </a:r>
            <a:r>
              <a:rPr lang="en-CA" b="0" err="1"/>
              <a:t>en</a:t>
            </a:r>
            <a:r>
              <a:rPr lang="en-CA" b="0"/>
              <a:t> a </a:t>
            </a:r>
            <a:r>
              <a:rPr lang="en-CA" b="0" err="1"/>
              <a:t>vécu</a:t>
            </a:r>
            <a:r>
              <a:rPr lang="en-CA" b="0"/>
              <a:t> un.</a:t>
            </a:r>
          </a:p>
        </p:txBody>
      </p:sp>
      <p:sp>
        <p:nvSpPr>
          <p:cNvPr id="4" name="Slide Number Placeholder 3"/>
          <p:cNvSpPr>
            <a:spLocks noGrp="1"/>
          </p:cNvSpPr>
          <p:nvPr>
            <p:ph type="sldNum" sz="quarter" idx="5"/>
          </p:nvPr>
        </p:nvSpPr>
        <p:spPr/>
        <p:txBody>
          <a:bodyPr/>
          <a:lstStyle/>
          <a:p>
            <a:fld id="{52A5E713-038E-944D-B716-B9ECA8E2BC72}" type="slidenum">
              <a:rPr lang="en-US" smtClean="0"/>
              <a:t>27</a:t>
            </a:fld>
            <a:endParaRPr lang="en-US"/>
          </a:p>
        </p:txBody>
      </p:sp>
    </p:spTree>
    <p:extLst>
      <p:ext uri="{BB962C8B-B14F-4D97-AF65-F5344CB8AC3E}">
        <p14:creationId xmlns:p14="http://schemas.microsoft.com/office/powerpoint/2010/main" val="3928954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a:spcBef>
                <a:spcPts val="2000"/>
              </a:spcBef>
              <a:spcAft>
                <a:spcPts val="200"/>
              </a:spcAft>
            </a:pPr>
            <a:r>
              <a:rPr lang="fr-CA" sz="1200">
                <a:latin typeface="Arial" panose="020B0604020202020204" pitchFamily="34" charset="0"/>
                <a:cs typeface="Arial" panose="020B0604020202020204" pitchFamily="34" charset="0"/>
              </a:rPr>
              <a:t>On considère qu’un événement est « traumatique » lorsqu’il a impliqué la mort ou une menace de mort, de blessures graves ou une menace à son intégrité physique ou à celle d’autrui. ​</a:t>
            </a:r>
          </a:p>
          <a:p>
            <a:pPr>
              <a:spcBef>
                <a:spcPts val="1400"/>
              </a:spcBef>
              <a:spcAft>
                <a:spcPts val="200"/>
              </a:spcAft>
            </a:pPr>
            <a:r>
              <a:rPr lang="fr-CA" sz="1200">
                <a:latin typeface="Arial" panose="020B0604020202020204" pitchFamily="34" charset="0"/>
                <a:cs typeface="Arial" panose="020B0604020202020204" pitchFamily="34" charset="0"/>
              </a:rPr>
              <a:t>Plusieurs événement peuvent potentiellement être traumatisants :​</a:t>
            </a:r>
          </a:p>
          <a:p>
            <a:pPr marL="285750" indent="-285750">
              <a:spcBef>
                <a:spcPts val="200"/>
              </a:spcBef>
              <a:spcAft>
                <a:spcPts val="200"/>
              </a:spcAft>
              <a:buFont typeface="Arial" panose="020B0604020202020204" pitchFamily="34" charset="0"/>
              <a:buChar char="•"/>
            </a:pPr>
            <a:r>
              <a:rPr lang="fr-CA" sz="1200">
                <a:latin typeface="Arial" panose="020B0604020202020204" pitchFamily="34" charset="0"/>
                <a:cs typeface="Arial" panose="020B0604020202020204" pitchFamily="34" charset="0"/>
              </a:rPr>
              <a:t>les actes de violence interpersonnels​</a:t>
            </a:r>
          </a:p>
          <a:p>
            <a:pPr marL="285750" indent="-285750">
              <a:spcBef>
                <a:spcPts val="200"/>
              </a:spcBef>
              <a:spcAft>
                <a:spcPts val="200"/>
              </a:spcAft>
              <a:buFont typeface="Arial" panose="020B0604020202020204" pitchFamily="34" charset="0"/>
              <a:buChar char="•"/>
            </a:pPr>
            <a:r>
              <a:rPr lang="fr-CA" sz="1200">
                <a:latin typeface="Arial" panose="020B0604020202020204" pitchFamily="34" charset="0"/>
                <a:cs typeface="Arial" panose="020B0604020202020204" pitchFamily="34" charset="0"/>
              </a:rPr>
              <a:t>les accidents causés par l'erreur humaine ou technique​</a:t>
            </a:r>
          </a:p>
          <a:p>
            <a:pPr marL="285750" indent="-285750">
              <a:spcBef>
                <a:spcPts val="200"/>
              </a:spcBef>
              <a:spcAft>
                <a:spcPts val="200"/>
              </a:spcAft>
              <a:buFont typeface="Arial" panose="020B0604020202020204" pitchFamily="34" charset="0"/>
              <a:buChar char="•"/>
            </a:pPr>
            <a:r>
              <a:rPr lang="fr-CA" sz="1200">
                <a:latin typeface="Arial" panose="020B0604020202020204" pitchFamily="34" charset="0"/>
                <a:cs typeface="Arial" panose="020B0604020202020204" pitchFamily="34" charset="0"/>
              </a:rPr>
              <a:t>les catastrophes naturelles</a:t>
            </a:r>
          </a:p>
          <a:p>
            <a:pPr rtl="0" fontAlgn="base"/>
            <a:endParaRPr lang="fr-CA" sz="1200" b="0" i="0"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L’ampleur du traumatisme et ses conséquences vont dépendre de la nature de l’évènement, de sa répétition mais aussi va dépendre de chaque personne. </a:t>
            </a:r>
          </a:p>
          <a:p>
            <a:pPr rtl="0" fontAlgn="base"/>
            <a:r>
              <a:rPr lang="fr-CA" sz="1200" b="0" i="0" u="none" strike="noStrike" kern="1200">
                <a:solidFill>
                  <a:schemeClr val="tx1"/>
                </a:solidFill>
                <a:effectLst/>
                <a:latin typeface="+mn-lt"/>
                <a:ea typeface="+mn-ea"/>
                <a:cs typeface="+mn-cs"/>
              </a:rPr>
              <a:t>Chaque personne réagit de façon différente face à un traumatisme et les effets à court et long terme seront différents pour chacun et chacune. </a:t>
            </a:r>
            <a:r>
              <a:rPr lang="en-US" sz="1200" b="0" i="0" kern="1200">
                <a:solidFill>
                  <a:schemeClr val="tx1"/>
                </a:solidFill>
                <a:effectLst/>
                <a:latin typeface="+mn-lt"/>
                <a:ea typeface="+mn-ea"/>
                <a:cs typeface="+mn-cs"/>
              </a:rPr>
              <a:t>​</a:t>
            </a:r>
          </a:p>
          <a:p>
            <a:endParaRPr lang="en-US"/>
          </a:p>
          <a:p>
            <a:r>
              <a:rPr lang="en-US" b="1"/>
              <a:t>Une </a:t>
            </a:r>
            <a:r>
              <a:rPr lang="en-US" b="1" err="1"/>
              <a:t>agression</a:t>
            </a:r>
            <a:r>
              <a:rPr lang="en-US" b="1"/>
              <a:t> </a:t>
            </a:r>
            <a:r>
              <a:rPr lang="en-US" b="1" err="1"/>
              <a:t>sexuelle</a:t>
            </a:r>
            <a:r>
              <a:rPr lang="en-US" b="1"/>
              <a:t> </a:t>
            </a:r>
            <a:r>
              <a:rPr lang="en-US" b="1" err="1"/>
              <a:t>est</a:t>
            </a:r>
            <a:r>
              <a:rPr lang="en-US" b="1"/>
              <a:t> un </a:t>
            </a:r>
            <a:r>
              <a:rPr lang="en-US" b="1" err="1"/>
              <a:t>évènement</a:t>
            </a:r>
            <a:r>
              <a:rPr lang="en-US" b="1"/>
              <a:t> </a:t>
            </a:r>
            <a:r>
              <a:rPr lang="en-US" b="1" err="1"/>
              <a:t>traumatique</a:t>
            </a:r>
            <a:r>
              <a:rPr lang="en-US" b="1"/>
              <a:t>, </a:t>
            </a:r>
            <a:r>
              <a:rPr lang="en-US" b="1" err="1"/>
              <a:t>mais</a:t>
            </a:r>
            <a:r>
              <a:rPr lang="en-US" b="1"/>
              <a:t> il y a </a:t>
            </a:r>
            <a:r>
              <a:rPr lang="en-US" b="1" err="1"/>
              <a:t>plusieurs</a:t>
            </a:r>
            <a:r>
              <a:rPr lang="en-US" b="1"/>
              <a:t> </a:t>
            </a:r>
            <a:r>
              <a:rPr lang="en-US" b="1" err="1"/>
              <a:t>autres</a:t>
            </a:r>
            <a:r>
              <a:rPr lang="en-US" b="1"/>
              <a:t> </a:t>
            </a:r>
            <a:r>
              <a:rPr lang="en-US" b="1" err="1"/>
              <a:t>évènements</a:t>
            </a:r>
            <a:r>
              <a:rPr lang="en-US" b="1"/>
              <a:t> qui constituent un </a:t>
            </a:r>
            <a:r>
              <a:rPr lang="en-US" b="1" err="1"/>
              <a:t>traumatisme</a:t>
            </a:r>
            <a:r>
              <a:rPr lang="en-US" b="1"/>
              <a:t>. </a:t>
            </a:r>
          </a:p>
          <a:p>
            <a:r>
              <a:rPr lang="en-US" b="1"/>
              <a:t>Dans la suite de la </a:t>
            </a:r>
            <a:r>
              <a:rPr lang="en-US" b="1" err="1"/>
              <a:t>présentation</a:t>
            </a:r>
            <a:r>
              <a:rPr lang="en-US" b="1"/>
              <a:t>, on </a:t>
            </a:r>
            <a:r>
              <a:rPr lang="en-US" b="1" err="1"/>
              <a:t>va</a:t>
            </a:r>
            <a:r>
              <a:rPr lang="en-US" b="1"/>
              <a:t> surtout </a:t>
            </a:r>
            <a:r>
              <a:rPr lang="en-US" b="1" err="1"/>
              <a:t>parler</a:t>
            </a:r>
            <a:r>
              <a:rPr lang="en-US" b="1"/>
              <a:t> des </a:t>
            </a:r>
            <a:r>
              <a:rPr lang="en-US" b="1" err="1"/>
              <a:t>conséquences</a:t>
            </a:r>
            <a:r>
              <a:rPr lang="en-US" b="1"/>
              <a:t> </a:t>
            </a:r>
            <a:r>
              <a:rPr lang="en-US" b="1" err="1"/>
              <a:t>d’une</a:t>
            </a:r>
            <a:r>
              <a:rPr lang="en-US" b="1"/>
              <a:t> aggression </a:t>
            </a:r>
            <a:r>
              <a:rPr lang="en-US" b="1" err="1"/>
              <a:t>sexuelle</a:t>
            </a:r>
            <a:r>
              <a:rPr lang="en-US" b="1"/>
              <a:t> sur </a:t>
            </a:r>
            <a:r>
              <a:rPr lang="en-US" b="1" err="1"/>
              <a:t>une</a:t>
            </a:r>
            <a:r>
              <a:rPr lang="en-US" b="1"/>
              <a:t> </a:t>
            </a:r>
            <a:r>
              <a:rPr lang="en-US" b="1" err="1"/>
              <a:t>personne</a:t>
            </a:r>
            <a:r>
              <a:rPr lang="en-US" b="1"/>
              <a:t> et le </a:t>
            </a:r>
            <a:r>
              <a:rPr lang="en-US" b="1" err="1"/>
              <a:t>cheminenment</a:t>
            </a:r>
            <a:r>
              <a:rPr lang="en-US" b="1"/>
              <a:t> </a:t>
            </a:r>
            <a:r>
              <a:rPr lang="en-US" b="1" err="1"/>
              <a:t>d’une</a:t>
            </a:r>
            <a:r>
              <a:rPr lang="en-US" b="1"/>
              <a:t> </a:t>
            </a:r>
            <a:r>
              <a:rPr lang="en-US" b="1" err="1"/>
              <a:t>survivante</a:t>
            </a:r>
            <a:r>
              <a:rPr lang="en-US" b="1"/>
              <a:t>, </a:t>
            </a:r>
            <a:r>
              <a:rPr lang="en-US" b="1" err="1"/>
              <a:t>mais</a:t>
            </a:r>
            <a:r>
              <a:rPr lang="en-US" b="1"/>
              <a:t> </a:t>
            </a:r>
            <a:r>
              <a:rPr lang="en-US" b="1" err="1"/>
              <a:t>ce</a:t>
            </a:r>
            <a:r>
              <a:rPr lang="en-US" b="1"/>
              <a:t> qui </a:t>
            </a:r>
            <a:r>
              <a:rPr lang="en-US" b="1" err="1"/>
              <a:t>va</a:t>
            </a:r>
            <a:r>
              <a:rPr lang="en-US" b="1"/>
              <a:t> </a:t>
            </a:r>
            <a:r>
              <a:rPr lang="en-US" b="1" err="1"/>
              <a:t>être</a:t>
            </a:r>
            <a:r>
              <a:rPr lang="en-US" b="1"/>
              <a:t> </a:t>
            </a:r>
            <a:r>
              <a:rPr lang="en-US" b="1" err="1"/>
              <a:t>dit</a:t>
            </a:r>
            <a:r>
              <a:rPr lang="en-US" b="1"/>
              <a:t> </a:t>
            </a:r>
            <a:r>
              <a:rPr lang="en-US" b="1" err="1"/>
              <a:t>est</a:t>
            </a:r>
            <a:r>
              <a:rPr lang="en-US" b="1"/>
              <a:t> </a:t>
            </a:r>
            <a:r>
              <a:rPr lang="en-US" b="1" err="1"/>
              <a:t>vrai</a:t>
            </a:r>
            <a:r>
              <a:rPr lang="en-US" b="1"/>
              <a:t> pour </a:t>
            </a:r>
            <a:r>
              <a:rPr lang="en-US" b="1" err="1"/>
              <a:t>toute</a:t>
            </a:r>
            <a:r>
              <a:rPr lang="en-US" b="1"/>
              <a:t> </a:t>
            </a:r>
            <a:r>
              <a:rPr lang="en-US" b="1" err="1"/>
              <a:t>sorte</a:t>
            </a:r>
            <a:r>
              <a:rPr lang="en-US" b="1"/>
              <a:t> de trauma.</a:t>
            </a:r>
          </a:p>
        </p:txBody>
      </p:sp>
      <p:sp>
        <p:nvSpPr>
          <p:cNvPr id="4" name="Slide Number Placeholder 3"/>
          <p:cNvSpPr>
            <a:spLocks noGrp="1"/>
          </p:cNvSpPr>
          <p:nvPr>
            <p:ph type="sldNum" sz="quarter" idx="5"/>
          </p:nvPr>
        </p:nvSpPr>
        <p:spPr/>
        <p:txBody>
          <a:bodyPr/>
          <a:lstStyle/>
          <a:p>
            <a:fld id="{52A5E713-038E-944D-B716-B9ECA8E2BC72}" type="slidenum">
              <a:rPr lang="en-US" smtClean="0"/>
              <a:t>28</a:t>
            </a:fld>
            <a:endParaRPr lang="en-US"/>
          </a:p>
        </p:txBody>
      </p:sp>
    </p:spTree>
    <p:extLst>
      <p:ext uri="{BB962C8B-B14F-4D97-AF65-F5344CB8AC3E}">
        <p14:creationId xmlns:p14="http://schemas.microsoft.com/office/powerpoint/2010/main" val="1911582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0" i="0" kern="1200">
                <a:solidFill>
                  <a:schemeClr val="tx1"/>
                </a:solidFill>
                <a:effectLst/>
                <a:latin typeface="+mn-lt"/>
                <a:ea typeface="+mn-ea"/>
                <a:cs typeface="+mn-cs"/>
              </a:rPr>
              <a:t>​</a:t>
            </a: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rtl="0" fontAlgn="base"/>
            <a:endParaRPr lang="fr-CA"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​C’est important de souligner qu’une personne ne doit pas nécessairement vivre un événement traumatique pour vivre un trauma. </a:t>
            </a:r>
          </a:p>
          <a:p>
            <a:pPr rtl="0" fontAlgn="base"/>
            <a:r>
              <a:rPr lang="fr-CA" sz="1200" b="0" i="0" kern="1200">
                <a:solidFill>
                  <a:schemeClr val="tx1"/>
                </a:solidFill>
                <a:effectLst/>
                <a:latin typeface="+mn-lt"/>
                <a:ea typeface="+mn-ea"/>
                <a:cs typeface="+mn-cs"/>
              </a:rPr>
              <a:t>Être impliquée dans le cadre de son travail ou en accompagnant une personne proche – ici on pense à tous les rôles d’</a:t>
            </a:r>
            <a:r>
              <a:rPr lang="fr-CA" sz="1200" b="0" i="0" kern="1200" err="1">
                <a:solidFill>
                  <a:schemeClr val="tx1"/>
                </a:solidFill>
                <a:effectLst/>
                <a:latin typeface="+mn-lt"/>
                <a:ea typeface="+mn-ea"/>
                <a:cs typeface="+mn-cs"/>
              </a:rPr>
              <a:t>aidant.e.s</a:t>
            </a:r>
            <a:r>
              <a:rPr lang="fr-CA" sz="1200" b="0" i="0" kern="1200">
                <a:solidFill>
                  <a:schemeClr val="tx1"/>
                </a:solidFill>
                <a:effectLst/>
                <a:latin typeface="+mn-lt"/>
                <a:ea typeface="+mn-ea"/>
                <a:cs typeface="+mn-cs"/>
              </a:rPr>
              <a:t> et d’intervention de première ligne.</a:t>
            </a:r>
          </a:p>
          <a:p>
            <a:pPr rtl="0" fontAlgn="base"/>
            <a:r>
              <a:rPr lang="fr-CA" sz="1200" b="0" i="0" kern="1200">
                <a:solidFill>
                  <a:schemeClr val="tx1"/>
                </a:solidFill>
                <a:effectLst/>
                <a:latin typeface="+mn-lt"/>
                <a:ea typeface="+mn-ea"/>
                <a:cs typeface="+mn-cs"/>
              </a:rPr>
              <a:t>La personne peut en être témoin comme d’un incendie ou d’un décès inattendu.</a:t>
            </a:r>
          </a:p>
          <a:p>
            <a:pPr rtl="0" fontAlgn="base"/>
            <a:endParaRPr lang="fr-CA"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On peut imaginer le choc qu’une personne pourrait vivre et comment cela pourrait bouleversé son système de croyance, sa vision de la vie.</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29</a:t>
            </a:fld>
            <a:endParaRPr lang="en-US"/>
          </a:p>
        </p:txBody>
      </p:sp>
    </p:spTree>
    <p:extLst>
      <p:ext uri="{BB962C8B-B14F-4D97-AF65-F5344CB8AC3E}">
        <p14:creationId xmlns:p14="http://schemas.microsoft.com/office/powerpoint/2010/main" val="278593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r>
              <a:rPr lang="fr-CA" sz="1200" b="0" i="0" u="none" strike="noStrike" kern="1200">
                <a:solidFill>
                  <a:schemeClr val="tx1"/>
                </a:solidFill>
                <a:effectLst/>
                <a:latin typeface="+mn-lt"/>
                <a:ea typeface="+mn-ea"/>
                <a:cs typeface="+mn-cs"/>
              </a:rPr>
              <a:t>Il est toujours important pour Action ontarienne contre la violence faite aux femmes de commencer ses rencontres publiques par la reconnaissance des territoires sur lesquels nous nous trouvons. Les bureaux d’Action ontarienne sont situés sur le territoire non cédé des nations algonquines </a:t>
            </a:r>
            <a:r>
              <a:rPr lang="fr-CA" sz="1200" b="0" i="0" u="none" strike="noStrike" kern="1200" err="1">
                <a:solidFill>
                  <a:schemeClr val="tx1"/>
                </a:solidFill>
                <a:effectLst/>
                <a:latin typeface="+mn-lt"/>
                <a:ea typeface="+mn-ea"/>
                <a:cs typeface="+mn-cs"/>
              </a:rPr>
              <a:t>anishinaabe</a:t>
            </a:r>
            <a:r>
              <a:rPr lang="fr-CA" sz="1200" b="0" i="0" u="none" strike="noStrike" kern="1200">
                <a:solidFill>
                  <a:schemeClr val="tx1"/>
                </a:solidFill>
                <a:effectLst/>
                <a:latin typeface="+mn-lt"/>
                <a:ea typeface="+mn-ea"/>
                <a:cs typeface="+mn-cs"/>
              </a:rPr>
              <a:t>, mais nous reconnaissons que chacun et chacune d’entre nous se trouve partout en Ontario et comme vous le voyez sur cette carte de Native land, nous nous trouvons tous et toutes sur le territoire ancestral d’un ou de plusieurs peuples autochtones. Il est important que tout le monde s’informe sur le territoire où il ou elle se trouve et cherche à en savoir plus sur la nation ou les nations qui sont présentes sur ces terres depuis toujours. Nous devons reconnaître que le colonialisme et le suprémacisme blanc ont eu et continuent d’avoir des conséquences néfastes sur les diverses communautés autochtones, et notamment sur les femmes et les filles. Il est important que chacun et chacune s’informe, participe aux efforts de réconciliation et participe à mettre fin aux discriminations auxquelles les peuples autochtones font face</a:t>
            </a:r>
            <a:r>
              <a:rPr lang="fr-CA"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a:t>
            </a:fld>
            <a:endParaRPr lang="en-US"/>
          </a:p>
        </p:txBody>
      </p:sp>
    </p:spTree>
    <p:extLst>
      <p:ext uri="{BB962C8B-B14F-4D97-AF65-F5344CB8AC3E}">
        <p14:creationId xmlns:p14="http://schemas.microsoft.com/office/powerpoint/2010/main" val="32010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a:solidFill>
                  <a:schemeClr val="tx1"/>
                </a:solidFill>
                <a:effectLst/>
                <a:latin typeface="+mn-lt"/>
                <a:ea typeface="+mn-ea"/>
                <a:cs typeface="+mn-cs"/>
              </a:rPr>
              <a:t>​</a:t>
            </a: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endParaRPr lang="fr-CA"/>
          </a:p>
          <a:p>
            <a:endParaRPr lang="en-US"/>
          </a:p>
          <a:p>
            <a:r>
              <a:rPr lang="en-US"/>
              <a:t>Les </a:t>
            </a:r>
            <a:r>
              <a:rPr lang="en-US" err="1"/>
              <a:t>survivantes</a:t>
            </a:r>
            <a:r>
              <a:rPr lang="en-US"/>
              <a:t> </a:t>
            </a:r>
            <a:r>
              <a:rPr lang="en-US" err="1"/>
              <a:t>d’aggression</a:t>
            </a:r>
            <a:r>
              <a:rPr lang="en-US"/>
              <a:t> à </a:t>
            </a:r>
            <a:r>
              <a:rPr lang="en-US" err="1"/>
              <a:t>caractère</a:t>
            </a:r>
            <a:r>
              <a:rPr lang="en-US"/>
              <a:t> </a:t>
            </a:r>
            <a:r>
              <a:rPr lang="en-US" err="1"/>
              <a:t>sexuel</a:t>
            </a:r>
            <a:r>
              <a:rPr lang="en-US"/>
              <a:t> </a:t>
            </a:r>
            <a:r>
              <a:rPr lang="en-US" err="1"/>
              <a:t>vont</a:t>
            </a:r>
            <a:r>
              <a:rPr lang="en-US"/>
              <a:t> </a:t>
            </a:r>
            <a:r>
              <a:rPr lang="en-US" err="1"/>
              <a:t>exprimé</a:t>
            </a:r>
            <a:r>
              <a:rPr lang="en-US"/>
              <a:t> </a:t>
            </a:r>
            <a:r>
              <a:rPr lang="en-US" err="1"/>
              <a:t>ce</a:t>
            </a:r>
            <a:r>
              <a:rPr lang="en-US"/>
              <a:t> sentiment de perturbation profonde de </a:t>
            </a:r>
            <a:r>
              <a:rPr lang="en-US" err="1"/>
              <a:t>leurs</a:t>
            </a:r>
            <a:r>
              <a:rPr lang="en-US"/>
              <a:t> </a:t>
            </a:r>
            <a:r>
              <a:rPr lang="en-US" err="1"/>
              <a:t>croyances</a:t>
            </a:r>
            <a:r>
              <a:rPr lang="en-US"/>
              <a:t>.</a:t>
            </a:r>
          </a:p>
          <a:p>
            <a:endParaRPr lang="en-US"/>
          </a:p>
          <a:p>
            <a:r>
              <a:rPr lang="en-US"/>
              <a:t>La </a:t>
            </a:r>
            <a:r>
              <a:rPr lang="en-US" err="1"/>
              <a:t>majorité</a:t>
            </a:r>
            <a:r>
              <a:rPr lang="en-US"/>
              <a:t> du temps, </a:t>
            </a:r>
            <a:r>
              <a:rPr lang="en-US" err="1"/>
              <a:t>l’agresseur</a:t>
            </a:r>
            <a:r>
              <a:rPr lang="en-US"/>
              <a:t> </a:t>
            </a:r>
            <a:r>
              <a:rPr lang="en-US" err="1"/>
              <a:t>est</a:t>
            </a:r>
            <a:r>
              <a:rPr lang="en-US"/>
              <a:t> </a:t>
            </a:r>
            <a:r>
              <a:rPr lang="en-US" err="1"/>
              <a:t>une</a:t>
            </a:r>
            <a:r>
              <a:rPr lang="en-US"/>
              <a:t> </a:t>
            </a:r>
            <a:r>
              <a:rPr lang="en-US" err="1"/>
              <a:t>personne</a:t>
            </a:r>
            <a:r>
              <a:rPr lang="en-US"/>
              <a:t> </a:t>
            </a:r>
            <a:r>
              <a:rPr lang="en-US" err="1"/>
              <a:t>connue</a:t>
            </a:r>
            <a:r>
              <a:rPr lang="en-US"/>
              <a:t> de la </a:t>
            </a:r>
            <a:r>
              <a:rPr lang="en-US" err="1"/>
              <a:t>victime</a:t>
            </a:r>
            <a:r>
              <a:rPr lang="en-US"/>
              <a:t>. Il sera impossible pour </a:t>
            </a:r>
            <a:r>
              <a:rPr lang="en-US" err="1"/>
              <a:t>elle</a:t>
            </a:r>
            <a:r>
              <a:rPr lang="en-US"/>
              <a:t> de </a:t>
            </a:r>
            <a:r>
              <a:rPr lang="en-US" err="1"/>
              <a:t>comprendre</a:t>
            </a:r>
            <a:r>
              <a:rPr lang="en-US"/>
              <a:t> : Comment il </a:t>
            </a:r>
            <a:r>
              <a:rPr lang="en-US" err="1"/>
              <a:t>aurait</a:t>
            </a:r>
            <a:r>
              <a:rPr lang="en-US"/>
              <a:t> </a:t>
            </a:r>
            <a:r>
              <a:rPr lang="en-US" err="1"/>
              <a:t>pu</a:t>
            </a:r>
            <a:r>
              <a:rPr lang="en-US"/>
              <a:t> me faire </a:t>
            </a:r>
            <a:r>
              <a:rPr lang="en-US" err="1"/>
              <a:t>ça</a:t>
            </a:r>
            <a:r>
              <a:rPr lang="en-US"/>
              <a:t>!?!!</a:t>
            </a:r>
          </a:p>
          <a:p>
            <a:r>
              <a:rPr lang="en-US" err="1"/>
              <a:t>Vous</a:t>
            </a:r>
            <a:r>
              <a:rPr lang="en-US"/>
              <a:t> qui </a:t>
            </a:r>
            <a:r>
              <a:rPr lang="en-US" err="1"/>
              <a:t>travaillez</a:t>
            </a:r>
            <a:r>
              <a:rPr lang="en-US"/>
              <a:t> avec des enfants, par </a:t>
            </a:r>
            <a:r>
              <a:rPr lang="en-US" err="1"/>
              <a:t>exemple</a:t>
            </a:r>
            <a:r>
              <a:rPr lang="en-US"/>
              <a:t>, il doit </a:t>
            </a:r>
            <a:r>
              <a:rPr lang="en-US" err="1"/>
              <a:t>être</a:t>
            </a:r>
            <a:r>
              <a:rPr lang="en-US"/>
              <a:t> </a:t>
            </a:r>
            <a:r>
              <a:rPr lang="en-US" err="1"/>
              <a:t>assez</a:t>
            </a:r>
            <a:r>
              <a:rPr lang="en-US"/>
              <a:t> </a:t>
            </a:r>
            <a:r>
              <a:rPr lang="en-US" err="1"/>
              <a:t>inconcevable</a:t>
            </a:r>
            <a:r>
              <a:rPr lang="en-US"/>
              <a:t> de faire du mal à un enfant. </a:t>
            </a:r>
          </a:p>
          <a:p>
            <a:endParaRPr lang="en-US"/>
          </a:p>
          <a:p>
            <a:endParaRPr lang="en-US"/>
          </a:p>
          <a:p>
            <a:r>
              <a:rPr lang="en-US" err="1"/>
              <a:t>Compte</a:t>
            </a:r>
            <a:r>
              <a:rPr lang="en-US"/>
              <a:t> </a:t>
            </a:r>
            <a:r>
              <a:rPr lang="en-US" err="1"/>
              <a:t>tenu</a:t>
            </a:r>
            <a:r>
              <a:rPr lang="en-US"/>
              <a:t> du </a:t>
            </a:r>
            <a:r>
              <a:rPr lang="en-US" err="1"/>
              <a:t>tabou</a:t>
            </a:r>
            <a:r>
              <a:rPr lang="en-US"/>
              <a:t> social, on ne parle pas encore de </a:t>
            </a:r>
            <a:r>
              <a:rPr lang="en-US" err="1"/>
              <a:t>l’ampleur</a:t>
            </a:r>
            <a:r>
              <a:rPr lang="en-US"/>
              <a:t> de </a:t>
            </a:r>
            <a:r>
              <a:rPr lang="en-US" err="1"/>
              <a:t>cette</a:t>
            </a:r>
            <a:r>
              <a:rPr lang="en-US"/>
              <a:t> </a:t>
            </a:r>
            <a:r>
              <a:rPr lang="en-US" err="1"/>
              <a:t>problématique</a:t>
            </a:r>
            <a:r>
              <a:rPr lang="en-US"/>
              <a:t> </a:t>
            </a:r>
            <a:r>
              <a:rPr lang="en-US" err="1"/>
              <a:t>sociale</a:t>
            </a:r>
            <a:r>
              <a:rPr lang="en-US"/>
              <a:t>, </a:t>
            </a:r>
            <a:r>
              <a:rPr lang="en-US" err="1"/>
              <a:t>l’épidémie</a:t>
            </a:r>
            <a:r>
              <a:rPr lang="en-US"/>
              <a:t> de la violence </a:t>
            </a:r>
            <a:r>
              <a:rPr lang="en-US" err="1"/>
              <a:t>sexiste</a:t>
            </a:r>
            <a:r>
              <a:rPr lang="en-US"/>
              <a:t>.</a:t>
            </a:r>
          </a:p>
          <a:p>
            <a:r>
              <a:rPr lang="en-US" err="1"/>
              <a:t>Lorsqu’une</a:t>
            </a:r>
            <a:r>
              <a:rPr lang="en-US"/>
              <a:t> </a:t>
            </a:r>
            <a:r>
              <a:rPr lang="en-US" err="1"/>
              <a:t>personne</a:t>
            </a:r>
            <a:r>
              <a:rPr lang="en-US"/>
              <a:t> vit </a:t>
            </a:r>
            <a:r>
              <a:rPr lang="en-US" err="1"/>
              <a:t>une</a:t>
            </a:r>
            <a:r>
              <a:rPr lang="en-US"/>
              <a:t> aggression à </a:t>
            </a:r>
            <a:r>
              <a:rPr lang="en-US" err="1"/>
              <a:t>caractère</a:t>
            </a:r>
            <a:r>
              <a:rPr lang="en-US"/>
              <a:t> </a:t>
            </a:r>
            <a:r>
              <a:rPr lang="en-US" err="1"/>
              <a:t>sexuel</a:t>
            </a:r>
            <a:r>
              <a:rPr lang="en-US"/>
              <a:t>, </a:t>
            </a:r>
            <a:r>
              <a:rPr lang="en-US" err="1"/>
              <a:t>elle</a:t>
            </a:r>
            <a:r>
              <a:rPr lang="en-US"/>
              <a:t> sera </a:t>
            </a:r>
            <a:r>
              <a:rPr lang="en-US" err="1"/>
              <a:t>portée</a:t>
            </a:r>
            <a:r>
              <a:rPr lang="en-US"/>
              <a:t> à </a:t>
            </a:r>
            <a:r>
              <a:rPr lang="en-US" err="1"/>
              <a:t>croire</a:t>
            </a:r>
            <a:r>
              <a:rPr lang="en-US"/>
              <a:t> que </a:t>
            </a:r>
            <a:r>
              <a:rPr lang="en-US" err="1"/>
              <a:t>personne</a:t>
            </a:r>
            <a:r>
              <a:rPr lang="en-US"/>
              <a:t> ne la </a:t>
            </a:r>
            <a:r>
              <a:rPr lang="en-US" err="1"/>
              <a:t>comprendra</a:t>
            </a:r>
            <a:r>
              <a:rPr lang="en-US"/>
              <a:t>, que </a:t>
            </a:r>
            <a:r>
              <a:rPr lang="en-US" err="1"/>
              <a:t>c’est</a:t>
            </a:r>
            <a:r>
              <a:rPr lang="en-US"/>
              <a:t> </a:t>
            </a:r>
            <a:r>
              <a:rPr lang="en-US" err="1"/>
              <a:t>une</a:t>
            </a:r>
            <a:r>
              <a:rPr lang="en-US"/>
              <a:t> experience unique et </a:t>
            </a:r>
            <a:r>
              <a:rPr lang="en-US" err="1"/>
              <a:t>exceptionnelle</a:t>
            </a:r>
            <a:r>
              <a:rPr lang="en-US"/>
              <a:t>.</a:t>
            </a:r>
          </a:p>
          <a:p>
            <a:endParaRPr lang="en-US"/>
          </a:p>
          <a:p>
            <a:r>
              <a:rPr lang="en-US" err="1"/>
              <a:t>C’est</a:t>
            </a:r>
            <a:r>
              <a:rPr lang="en-US"/>
              <a:t> </a:t>
            </a:r>
            <a:r>
              <a:rPr lang="en-US" err="1"/>
              <a:t>aussi</a:t>
            </a:r>
            <a:r>
              <a:rPr lang="en-US"/>
              <a:t> </a:t>
            </a:r>
            <a:r>
              <a:rPr lang="en-US" err="1"/>
              <a:t>pourquoi</a:t>
            </a:r>
            <a:r>
              <a:rPr lang="en-US"/>
              <a:t> un </a:t>
            </a:r>
            <a:r>
              <a:rPr lang="en-US" err="1"/>
              <a:t>groupe</a:t>
            </a:r>
            <a:r>
              <a:rPr lang="en-US"/>
              <a:t> de </a:t>
            </a:r>
            <a:r>
              <a:rPr lang="en-US" err="1"/>
              <a:t>soutien</a:t>
            </a:r>
            <a:r>
              <a:rPr lang="en-US"/>
              <a:t> </a:t>
            </a:r>
            <a:r>
              <a:rPr lang="en-US" err="1"/>
              <a:t>peut</a:t>
            </a:r>
            <a:r>
              <a:rPr lang="en-US"/>
              <a:t> faire </a:t>
            </a:r>
            <a:r>
              <a:rPr lang="en-US" err="1"/>
              <a:t>une</a:t>
            </a:r>
            <a:r>
              <a:rPr lang="en-US"/>
              <a:t> </a:t>
            </a:r>
            <a:r>
              <a:rPr lang="en-US" err="1"/>
              <a:t>grande</a:t>
            </a:r>
            <a:r>
              <a:rPr lang="en-US"/>
              <a:t> difference pour </a:t>
            </a:r>
            <a:r>
              <a:rPr lang="en-US" err="1"/>
              <a:t>une</a:t>
            </a:r>
            <a:r>
              <a:rPr lang="en-US"/>
              <a:t> </a:t>
            </a:r>
            <a:r>
              <a:rPr lang="en-US" err="1"/>
              <a:t>personne</a:t>
            </a:r>
            <a:r>
              <a:rPr lang="en-US"/>
              <a:t> </a:t>
            </a:r>
            <a:r>
              <a:rPr lang="en-US" err="1"/>
              <a:t>ayant</a:t>
            </a:r>
            <a:r>
              <a:rPr lang="en-US"/>
              <a:t> </a:t>
            </a:r>
            <a:r>
              <a:rPr lang="en-US" err="1"/>
              <a:t>vécu</a:t>
            </a:r>
            <a:r>
              <a:rPr lang="en-US"/>
              <a:t> un </a:t>
            </a:r>
            <a:r>
              <a:rPr lang="en-US" err="1"/>
              <a:t>événement</a:t>
            </a:r>
            <a:r>
              <a:rPr lang="en-US"/>
              <a:t> </a:t>
            </a:r>
            <a:r>
              <a:rPr lang="en-US" err="1"/>
              <a:t>traumatique</a:t>
            </a:r>
            <a:r>
              <a:rPr lang="en-US"/>
              <a:t>.</a:t>
            </a:r>
          </a:p>
          <a:p>
            <a:r>
              <a:rPr lang="en-US"/>
              <a:t>On se </a:t>
            </a:r>
            <a:r>
              <a:rPr lang="en-US" err="1"/>
              <a:t>retrouve</a:t>
            </a:r>
            <a:r>
              <a:rPr lang="en-US"/>
              <a:t> avec des </a:t>
            </a:r>
            <a:r>
              <a:rPr lang="en-US" err="1"/>
              <a:t>personnes</a:t>
            </a:r>
            <a:r>
              <a:rPr lang="en-US"/>
              <a:t> qui </a:t>
            </a:r>
            <a:r>
              <a:rPr lang="en-US" err="1"/>
              <a:t>ont</a:t>
            </a:r>
            <a:r>
              <a:rPr lang="en-US"/>
              <a:t> </a:t>
            </a:r>
            <a:r>
              <a:rPr lang="en-US" err="1"/>
              <a:t>vécu</a:t>
            </a:r>
            <a:r>
              <a:rPr lang="en-US"/>
              <a:t> </a:t>
            </a:r>
            <a:r>
              <a:rPr lang="en-US" err="1"/>
              <a:t>quelque</a:t>
            </a:r>
            <a:r>
              <a:rPr lang="en-US"/>
              <a:t> chose de semblable et qui </a:t>
            </a:r>
            <a:r>
              <a:rPr lang="en-US" err="1"/>
              <a:t>comprennent</a:t>
            </a:r>
            <a:r>
              <a:rPr lang="en-US"/>
              <a:t> les impacts. </a:t>
            </a:r>
          </a:p>
          <a:p>
            <a:r>
              <a:rPr lang="en-US"/>
              <a:t>On sort de </a:t>
            </a:r>
            <a:r>
              <a:rPr lang="en-US" err="1"/>
              <a:t>l’isolement</a:t>
            </a:r>
            <a:r>
              <a:rPr lang="en-US"/>
              <a:t>, de la </a:t>
            </a:r>
            <a:r>
              <a:rPr lang="en-US" err="1"/>
              <a:t>honte</a:t>
            </a:r>
            <a:r>
              <a:rPr lang="en-US"/>
              <a:t> et de la </a:t>
            </a:r>
            <a:r>
              <a:rPr lang="en-US" err="1"/>
              <a:t>culpabilité</a:t>
            </a:r>
            <a:r>
              <a:rPr lang="en-US"/>
              <a:t> </a:t>
            </a:r>
            <a:r>
              <a:rPr lang="en-US" err="1"/>
              <a:t>en</a:t>
            </a:r>
            <a:r>
              <a:rPr lang="en-US"/>
              <a:t> </a:t>
            </a:r>
            <a:r>
              <a:rPr lang="en-US" err="1"/>
              <a:t>voyant</a:t>
            </a:r>
            <a:r>
              <a:rPr lang="en-US"/>
              <a:t> que nous ne </a:t>
            </a:r>
            <a:r>
              <a:rPr lang="en-US" err="1"/>
              <a:t>sommes</a:t>
            </a:r>
            <a:r>
              <a:rPr lang="en-US"/>
              <a:t> pas </a:t>
            </a:r>
            <a:r>
              <a:rPr lang="en-US" err="1"/>
              <a:t>seules</a:t>
            </a:r>
            <a:r>
              <a:rPr lang="en-US"/>
              <a:t>, et que </a:t>
            </a:r>
            <a:r>
              <a:rPr lang="en-US" err="1"/>
              <a:t>notre</a:t>
            </a:r>
            <a:r>
              <a:rPr lang="en-US"/>
              <a:t> </a:t>
            </a:r>
            <a:r>
              <a:rPr lang="en-US" err="1"/>
              <a:t>façon</a:t>
            </a:r>
            <a:r>
              <a:rPr lang="en-US"/>
              <a:t> de </a:t>
            </a:r>
            <a:r>
              <a:rPr lang="en-US" err="1"/>
              <a:t>réagir</a:t>
            </a:r>
            <a:r>
              <a:rPr lang="en-US"/>
              <a:t> </a:t>
            </a:r>
            <a:r>
              <a:rPr lang="en-US" err="1"/>
              <a:t>est</a:t>
            </a:r>
            <a:r>
              <a:rPr lang="en-US"/>
              <a:t> </a:t>
            </a:r>
            <a:r>
              <a:rPr lang="en-US" err="1"/>
              <a:t>absolument</a:t>
            </a:r>
            <a:r>
              <a:rPr lang="en-US"/>
              <a:t> </a:t>
            </a:r>
            <a:r>
              <a:rPr lang="en-US" err="1"/>
              <a:t>normale</a:t>
            </a:r>
            <a:r>
              <a:rPr lang="en-US"/>
              <a:t> et </a:t>
            </a:r>
            <a:r>
              <a:rPr lang="en-US" err="1"/>
              <a:t>légitime</a:t>
            </a:r>
            <a:r>
              <a:rPr lang="en-US"/>
              <a:t>.</a:t>
            </a:r>
          </a:p>
          <a:p>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30</a:t>
            </a:fld>
            <a:endParaRPr lang="en-US"/>
          </a:p>
        </p:txBody>
      </p:sp>
    </p:spTree>
    <p:extLst>
      <p:ext uri="{BB962C8B-B14F-4D97-AF65-F5344CB8AC3E}">
        <p14:creationId xmlns:p14="http://schemas.microsoft.com/office/powerpoint/2010/main" val="27669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a:solidFill>
                  <a:schemeClr val="tx1"/>
                </a:solidFill>
                <a:effectLst/>
                <a:latin typeface="+mn-lt"/>
                <a:ea typeface="+mn-ea"/>
                <a:cs typeface="+mn-cs"/>
              </a:rPr>
              <a:t>​</a:t>
            </a:r>
            <a:r>
              <a:rPr lang="fr-CA" sz="1200" b="1" i="0" u="none" strike="noStrike" kern="1200">
                <a:solidFill>
                  <a:schemeClr val="tx1"/>
                </a:solidFill>
                <a:effectLst/>
                <a:latin typeface="+mn-lt"/>
                <a:ea typeface="+mn-ea"/>
                <a:cs typeface="+mn-cs"/>
              </a:rPr>
              <a:t>AOcVF – Michelle</a:t>
            </a:r>
          </a:p>
          <a:p>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C’est important de savoir que des problèmes de santé mentale ou des mécanismes de survie comme la consommation d’alcool ou de drogue ou l’automutilation ne sont souvent pas vus comme des conséquences directes liées au traumatisme. On va chercher à traiter les « problèmes » sans prendre en compte leur origine. C’est pourquoi on sensibilise maintenant à l’intervention aux soins sensibles au trauma (trauma </a:t>
            </a:r>
            <a:r>
              <a:rPr lang="fr-CA" sz="1200" b="0" i="0" u="none" strike="noStrike" kern="1200" err="1">
                <a:solidFill>
                  <a:schemeClr val="tx1"/>
                </a:solidFill>
                <a:effectLst/>
                <a:latin typeface="+mn-lt"/>
                <a:ea typeface="+mn-ea"/>
                <a:cs typeface="+mn-cs"/>
              </a:rPr>
              <a:t>informed</a:t>
            </a:r>
            <a:r>
              <a:rPr lang="fr-CA" sz="1200" b="0" i="0" u="none" strike="noStrike" kern="1200">
                <a:solidFill>
                  <a:schemeClr val="tx1"/>
                </a:solidFill>
                <a:effectLst/>
                <a:latin typeface="+mn-lt"/>
                <a:ea typeface="+mn-ea"/>
                <a:cs typeface="+mn-cs"/>
              </a:rPr>
              <a:t> care).</a:t>
            </a:r>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a:solidFill>
                  <a:schemeClr val="tx1"/>
                </a:solidFill>
                <a:effectLst/>
                <a:latin typeface="+mn-lt"/>
                <a:ea typeface="+mn-ea"/>
                <a:cs typeface="+mn-cs"/>
              </a:rPr>
              <a:t>Il est aussi important de ne pas juger une personne par rapport aux effets qu’elle subit suite à un traumatisme (par exemple, ne pas dire, « ce n’était pas si grave » ou « ça s’est passé il y a longtemps, tu devrais t’en remettre. »). </a:t>
            </a:r>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La </a:t>
            </a:r>
            <a:r>
              <a:rPr lang="en-US" sz="1200" b="0" i="0" kern="1200" err="1">
                <a:solidFill>
                  <a:schemeClr val="tx1"/>
                </a:solidFill>
                <a:effectLst/>
                <a:latin typeface="+mn-lt"/>
                <a:ea typeface="+mn-ea"/>
                <a:cs typeface="+mn-cs"/>
              </a:rPr>
              <a:t>réaction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survivante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recevra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dévoilant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qu’elle</a:t>
            </a:r>
            <a:r>
              <a:rPr lang="en-US" sz="1200" b="0" i="0" kern="1200">
                <a:solidFill>
                  <a:schemeClr val="tx1"/>
                </a:solidFill>
                <a:effectLst/>
                <a:latin typeface="+mn-lt"/>
                <a:ea typeface="+mn-ea"/>
                <a:cs typeface="+mn-cs"/>
              </a:rPr>
              <a:t> a </a:t>
            </a:r>
            <a:r>
              <a:rPr lang="en-US" sz="1200" b="0" i="0" kern="1200" err="1">
                <a:solidFill>
                  <a:schemeClr val="tx1"/>
                </a:solidFill>
                <a:effectLst/>
                <a:latin typeface="+mn-lt"/>
                <a:ea typeface="+mn-ea"/>
                <a:cs typeface="+mn-cs"/>
              </a:rPr>
              <a:t>vécu</a:t>
            </a:r>
            <a:r>
              <a:rPr lang="en-US" sz="1200" b="0" i="0" kern="1200">
                <a:solidFill>
                  <a:schemeClr val="tx1"/>
                </a:solidFill>
                <a:effectLst/>
                <a:latin typeface="+mn-lt"/>
                <a:ea typeface="+mn-ea"/>
                <a:cs typeface="+mn-cs"/>
              </a:rPr>
              <a:t> aura un grand impact sur la suite de son </a:t>
            </a:r>
            <a:r>
              <a:rPr lang="en-US" sz="1200" b="0" i="0" kern="1200" err="1">
                <a:solidFill>
                  <a:schemeClr val="tx1"/>
                </a:solidFill>
                <a:effectLst/>
                <a:latin typeface="+mn-lt"/>
                <a:ea typeface="+mn-ea"/>
                <a:cs typeface="+mn-cs"/>
              </a:rPr>
              <a:t>cheminement</a:t>
            </a:r>
            <a:r>
              <a:rPr lang="en-US" sz="1200" b="0" i="0" kern="1200">
                <a:solidFill>
                  <a:schemeClr val="tx1"/>
                </a:solidFill>
                <a:effectLst/>
                <a:latin typeface="+mn-lt"/>
                <a:ea typeface="+mn-ea"/>
                <a:cs typeface="+mn-cs"/>
              </a:rPr>
              <a:t>. Le </a:t>
            </a:r>
            <a:r>
              <a:rPr lang="en-US" sz="1200" b="0" i="0" kern="1200" err="1">
                <a:solidFill>
                  <a:schemeClr val="tx1"/>
                </a:solidFill>
                <a:effectLst/>
                <a:latin typeface="+mn-lt"/>
                <a:ea typeface="+mn-ea"/>
                <a:cs typeface="+mn-cs"/>
              </a:rPr>
              <a:t>jugement</a:t>
            </a:r>
            <a:r>
              <a:rPr lang="en-US" sz="1200" b="0" i="0" kern="1200">
                <a:solidFill>
                  <a:schemeClr val="tx1"/>
                </a:solidFill>
                <a:effectLst/>
                <a:latin typeface="+mn-lt"/>
                <a:ea typeface="+mn-ea"/>
                <a:cs typeface="+mn-cs"/>
              </a:rPr>
              <a:t>, la </a:t>
            </a:r>
            <a:r>
              <a:rPr lang="en-US" sz="1200" b="0" i="0" kern="1200" err="1">
                <a:solidFill>
                  <a:schemeClr val="tx1"/>
                </a:solidFill>
                <a:effectLst/>
                <a:latin typeface="+mn-lt"/>
                <a:ea typeface="+mn-ea"/>
                <a:cs typeface="+mn-cs"/>
              </a:rPr>
              <a:t>banalisation</a:t>
            </a:r>
            <a:r>
              <a:rPr lang="en-US" sz="1200" b="0" i="0" kern="1200">
                <a:solidFill>
                  <a:schemeClr val="tx1"/>
                </a:solidFill>
                <a:effectLst/>
                <a:latin typeface="+mn-lt"/>
                <a:ea typeface="+mn-ea"/>
                <a:cs typeface="+mn-cs"/>
              </a:rPr>
              <a:t>, le </a:t>
            </a:r>
            <a:r>
              <a:rPr lang="en-US" sz="1200" b="0" i="0" kern="1200" err="1">
                <a:solidFill>
                  <a:schemeClr val="tx1"/>
                </a:solidFill>
                <a:effectLst/>
                <a:latin typeface="+mn-lt"/>
                <a:ea typeface="+mn-ea"/>
                <a:cs typeface="+mn-cs"/>
              </a:rPr>
              <a:t>déni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souvent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amené</a:t>
            </a:r>
            <a:r>
              <a:rPr lang="en-US" sz="1200" b="0" i="0" kern="1200">
                <a:solidFill>
                  <a:schemeClr val="tx1"/>
                </a:solidFill>
                <a:effectLst/>
                <a:latin typeface="+mn-lt"/>
                <a:ea typeface="+mn-ea"/>
                <a:cs typeface="+mn-cs"/>
              </a:rPr>
              <a:t> la </a:t>
            </a:r>
            <a:r>
              <a:rPr lang="en-US" sz="1200" b="0" i="0" kern="1200" err="1">
                <a:solidFill>
                  <a:schemeClr val="tx1"/>
                </a:solidFill>
                <a:effectLst/>
                <a:latin typeface="+mn-lt"/>
                <a:ea typeface="+mn-ea"/>
                <a:cs typeface="+mn-cs"/>
              </a:rPr>
              <a:t>personne</a:t>
            </a:r>
            <a:r>
              <a:rPr lang="en-US" sz="1200" b="0" i="0" kern="1200">
                <a:solidFill>
                  <a:schemeClr val="tx1"/>
                </a:solidFill>
                <a:effectLst/>
                <a:latin typeface="+mn-lt"/>
                <a:ea typeface="+mn-ea"/>
                <a:cs typeface="+mn-cs"/>
              </a:rPr>
              <a:t> à se </a:t>
            </a:r>
            <a:r>
              <a:rPr lang="en-US" sz="1200" b="0" i="0" kern="1200" err="1">
                <a:solidFill>
                  <a:schemeClr val="tx1"/>
                </a:solidFill>
                <a:effectLst/>
                <a:latin typeface="+mn-lt"/>
                <a:ea typeface="+mn-ea"/>
                <a:cs typeface="+mn-cs"/>
              </a:rPr>
              <a:t>refermer</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s’isoler</a:t>
            </a:r>
            <a:r>
              <a:rPr lang="en-US" sz="1200" b="0" i="0" kern="1200">
                <a:solidFill>
                  <a:schemeClr val="tx1"/>
                </a:solidFill>
                <a:effectLst/>
                <a:latin typeface="+mn-lt"/>
                <a:ea typeface="+mn-ea"/>
                <a:cs typeface="+mn-cs"/>
              </a:rPr>
              <a:t>, et les sentiments de </a:t>
            </a:r>
            <a:r>
              <a:rPr lang="en-US" sz="1200" b="0" i="0" kern="1200" err="1">
                <a:solidFill>
                  <a:schemeClr val="tx1"/>
                </a:solidFill>
                <a:effectLst/>
                <a:latin typeface="+mn-lt"/>
                <a:ea typeface="+mn-ea"/>
                <a:cs typeface="+mn-cs"/>
              </a:rPr>
              <a:t>honte</a:t>
            </a:r>
            <a:r>
              <a:rPr lang="en-US" sz="1200" b="0" i="0" kern="1200">
                <a:solidFill>
                  <a:schemeClr val="tx1"/>
                </a:solidFill>
                <a:effectLst/>
                <a:latin typeface="+mn-lt"/>
                <a:ea typeface="+mn-ea"/>
                <a:cs typeface="+mn-cs"/>
              </a:rPr>
              <a:t> et de </a:t>
            </a:r>
            <a:r>
              <a:rPr lang="en-US" sz="1200" b="0" i="0" kern="1200" err="1">
                <a:solidFill>
                  <a:schemeClr val="tx1"/>
                </a:solidFill>
                <a:effectLst/>
                <a:latin typeface="+mn-lt"/>
                <a:ea typeface="+mn-ea"/>
                <a:cs typeface="+mn-cs"/>
              </a:rPr>
              <a:t>culpabilité</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risquent</a:t>
            </a:r>
            <a:r>
              <a:rPr lang="en-US" sz="1200" b="0" i="0" kern="1200">
                <a:solidFill>
                  <a:schemeClr val="tx1"/>
                </a:solidFill>
                <a:effectLst/>
                <a:latin typeface="+mn-lt"/>
                <a:ea typeface="+mn-ea"/>
                <a:cs typeface="+mn-cs"/>
              </a:rPr>
              <a:t> de se </a:t>
            </a:r>
            <a:r>
              <a:rPr lang="en-US" sz="1200" b="0" i="0" kern="1200" err="1">
                <a:solidFill>
                  <a:schemeClr val="tx1"/>
                </a:solidFill>
                <a:effectLst/>
                <a:latin typeface="+mn-lt"/>
                <a:ea typeface="+mn-ea"/>
                <a:cs typeface="+mn-cs"/>
              </a:rPr>
              <a:t>crystalisés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davantage</a:t>
            </a:r>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Dans </a:t>
            </a:r>
            <a:r>
              <a:rPr lang="en-US" sz="1200" b="0" i="0" kern="1200" err="1">
                <a:solidFill>
                  <a:schemeClr val="tx1"/>
                </a:solidFill>
                <a:effectLst/>
                <a:latin typeface="+mn-lt"/>
                <a:ea typeface="+mn-ea"/>
                <a:cs typeface="+mn-cs"/>
              </a:rPr>
              <a:t>nos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outils</a:t>
            </a:r>
            <a:r>
              <a:rPr lang="en-US" sz="1200" b="0" i="0" kern="1200">
                <a:solidFill>
                  <a:schemeClr val="tx1"/>
                </a:solidFill>
                <a:effectLst/>
                <a:latin typeface="+mn-lt"/>
                <a:ea typeface="+mn-ea"/>
                <a:cs typeface="+mn-cs"/>
              </a:rPr>
              <a:t> de </a:t>
            </a:r>
            <a:r>
              <a:rPr lang="en-US" sz="1200" b="0" i="0" kern="1200" noProof="1">
                <a:solidFill>
                  <a:schemeClr val="tx1"/>
                </a:solidFill>
                <a:effectLst/>
                <a:latin typeface="+mn-lt"/>
                <a:ea typeface="+mn-ea"/>
                <a:cs typeface="+mn-cs"/>
              </a:rPr>
              <a:t>sensibilisation</a:t>
            </a:r>
            <a:r>
              <a:rPr lang="en-US" sz="1200" b="0" i="0" kern="1200">
                <a:solidFill>
                  <a:schemeClr val="tx1"/>
                </a:solidFill>
                <a:effectLst/>
                <a:latin typeface="+mn-lt"/>
                <a:ea typeface="+mn-ea"/>
                <a:cs typeface="+mn-cs"/>
              </a:rPr>
              <a:t>, nous </a:t>
            </a:r>
            <a:r>
              <a:rPr lang="en-US" sz="1200" b="0" i="0" kern="1200" err="1">
                <a:solidFill>
                  <a:schemeClr val="tx1"/>
                </a:solidFill>
                <a:effectLst/>
                <a:latin typeface="+mn-lt"/>
                <a:ea typeface="+mn-ea"/>
                <a:cs typeface="+mn-cs"/>
              </a:rPr>
              <a:t>invitons</a:t>
            </a:r>
            <a:r>
              <a:rPr lang="en-US" sz="1200" b="0" i="0" kern="1200">
                <a:solidFill>
                  <a:schemeClr val="tx1"/>
                </a:solidFill>
                <a:effectLst/>
                <a:latin typeface="+mn-lt"/>
                <a:ea typeface="+mn-ea"/>
                <a:cs typeface="+mn-cs"/>
              </a:rPr>
              <a:t> la </a:t>
            </a:r>
            <a:r>
              <a:rPr lang="en-US" sz="1200" b="0" i="0" kern="1200" err="1">
                <a:solidFill>
                  <a:schemeClr val="tx1"/>
                </a:solidFill>
                <a:effectLst/>
                <a:latin typeface="+mn-lt"/>
                <a:ea typeface="+mn-ea"/>
                <a:cs typeface="+mn-cs"/>
              </a:rPr>
              <a:t>personne</a:t>
            </a:r>
            <a:r>
              <a:rPr lang="en-US" sz="1200" b="0" i="0" kern="1200">
                <a:solidFill>
                  <a:schemeClr val="tx1"/>
                </a:solidFill>
                <a:effectLst/>
                <a:latin typeface="+mn-lt"/>
                <a:ea typeface="+mn-ea"/>
                <a:cs typeface="+mn-cs"/>
              </a:rPr>
              <a:t> qui </a:t>
            </a:r>
            <a:r>
              <a:rPr lang="en-US" sz="1200" b="0" i="0" kern="1200" err="1">
                <a:solidFill>
                  <a:schemeClr val="tx1"/>
                </a:solidFill>
                <a:effectLst/>
                <a:latin typeface="+mn-lt"/>
                <a:ea typeface="+mn-ea"/>
                <a:cs typeface="+mn-cs"/>
              </a:rPr>
              <a:t>reçoit</a:t>
            </a:r>
            <a:r>
              <a:rPr lang="en-US" sz="1200" b="0" i="0" kern="1200">
                <a:solidFill>
                  <a:schemeClr val="tx1"/>
                </a:solidFill>
                <a:effectLst/>
                <a:latin typeface="+mn-lt"/>
                <a:ea typeface="+mn-ea"/>
                <a:cs typeface="+mn-cs"/>
              </a:rPr>
              <a:t> un </a:t>
            </a:r>
            <a:r>
              <a:rPr lang="en-US" sz="1200" b="0" i="0" kern="1200" err="1">
                <a:solidFill>
                  <a:schemeClr val="tx1"/>
                </a:solidFill>
                <a:effectLst/>
                <a:latin typeface="+mn-lt"/>
                <a:ea typeface="+mn-ea"/>
                <a:cs typeface="+mn-cs"/>
              </a:rPr>
              <a:t>dévoilement</a:t>
            </a:r>
            <a:r>
              <a:rPr lang="en-US" sz="1200" b="0" i="0" kern="1200">
                <a:solidFill>
                  <a:schemeClr val="tx1"/>
                </a:solidFill>
                <a:effectLst/>
                <a:latin typeface="+mn-lt"/>
                <a:ea typeface="+mn-ea"/>
                <a:cs typeface="+mn-cs"/>
              </a:rPr>
              <a:t> à CROIRE. ÉCOUTER. SOUTENIR.</a:t>
            </a:r>
          </a:p>
          <a:p>
            <a:r>
              <a:rPr lang="fr-CA"/>
              <a:t>Lorsqu’une personne reçoit l’accueil, l’écoute, le soutien empathique cela apaise, rassure et contribue énormément à son bien-être.</a:t>
            </a:r>
          </a:p>
          <a:p>
            <a:pPr rtl="0" fontAlgn="base"/>
            <a:endParaRPr lang="fr-CA"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a:t>
            </a:r>
          </a:p>
          <a:p>
            <a:endParaRPr lang="en-CA"/>
          </a:p>
          <a:p>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31</a:t>
            </a:fld>
            <a:endParaRPr lang="en-US"/>
          </a:p>
        </p:txBody>
      </p:sp>
    </p:spTree>
    <p:extLst>
      <p:ext uri="{BB962C8B-B14F-4D97-AF65-F5344CB8AC3E}">
        <p14:creationId xmlns:p14="http://schemas.microsoft.com/office/powerpoint/2010/main" val="2159238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a:solidFill>
                  <a:schemeClr val="tx1"/>
                </a:solidFill>
                <a:effectLst/>
                <a:latin typeface="+mn-lt"/>
                <a:ea typeface="+mn-ea"/>
                <a:cs typeface="+mn-cs"/>
              </a:rPr>
              <a:t>AOcVF – Michelle</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Chaque personne mettra aussi en place, consciemment ou inconsciemment, des mécanismes de survie, c’est-à-dire des façons de gérer les effets du traumatisme.</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Il est facile de l’extérieur de juger des mécanismes de survie comme étant positifs ou négatifs. Pourtant, c’est important de ne pas juger la façon dont une survivante va essayer de gérer les effets du traumatisme. Même une personne qui a vécu un traumatisme similaire (par exemple une agression sexuelle) ne peut pas juger une autre survivante. Encore une fois, chaque évènement traumatique est unique et chaque personne l’est aussi. Sa capacité à gérer le traumatisme va dépendre de multiples facteurs, comme le lien avec l’agresseur, la répétition de l’agression, le soutien reçu ou non, les expériences passées….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32</a:t>
            </a:fld>
            <a:endParaRPr lang="en-US"/>
          </a:p>
        </p:txBody>
      </p:sp>
    </p:spTree>
    <p:extLst>
      <p:ext uri="{BB962C8B-B14F-4D97-AF65-F5344CB8AC3E}">
        <p14:creationId xmlns:p14="http://schemas.microsoft.com/office/powerpoint/2010/main" val="3569870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r>
              <a:rPr lang="en-US"/>
              <a:t>Anecdote </a:t>
            </a:r>
            <a:r>
              <a:rPr lang="en-US" err="1"/>
              <a:t>personnelle</a:t>
            </a:r>
            <a:r>
              <a:rPr lang="en-US"/>
              <a:t> : </a:t>
            </a:r>
          </a:p>
          <a:p>
            <a:r>
              <a:rPr lang="en-US" err="1"/>
              <a:t>Lorsque</a:t>
            </a:r>
            <a:r>
              <a:rPr lang="en-US"/>
              <a:t> </a:t>
            </a:r>
            <a:r>
              <a:rPr lang="en-US" err="1"/>
              <a:t>j’étais</a:t>
            </a:r>
            <a:r>
              <a:rPr lang="en-US"/>
              <a:t> </a:t>
            </a:r>
            <a:r>
              <a:rPr lang="en-US" err="1"/>
              <a:t>intervenante</a:t>
            </a:r>
            <a:r>
              <a:rPr lang="en-US"/>
              <a:t>, je me </a:t>
            </a:r>
            <a:r>
              <a:rPr lang="en-US" err="1"/>
              <a:t>faisais</a:t>
            </a:r>
            <a:r>
              <a:rPr lang="en-US"/>
              <a:t> </a:t>
            </a:r>
            <a:r>
              <a:rPr lang="en-US" err="1"/>
              <a:t>souvent</a:t>
            </a:r>
            <a:r>
              <a:rPr lang="en-US"/>
              <a:t> poser la question “Est-</a:t>
            </a:r>
            <a:r>
              <a:rPr lang="en-US" err="1"/>
              <a:t>ce</a:t>
            </a:r>
            <a:r>
              <a:rPr lang="en-US"/>
              <a:t> que je </a:t>
            </a:r>
            <a:r>
              <a:rPr lang="en-US" err="1"/>
              <a:t>vais</a:t>
            </a:r>
            <a:r>
              <a:rPr lang="en-US"/>
              <a:t> </a:t>
            </a:r>
            <a:r>
              <a:rPr lang="en-US" err="1"/>
              <a:t>m’en</a:t>
            </a:r>
            <a:r>
              <a:rPr lang="en-US"/>
              <a:t> </a:t>
            </a:r>
            <a:r>
              <a:rPr lang="en-US" err="1"/>
              <a:t>sortir</a:t>
            </a:r>
            <a:r>
              <a:rPr lang="en-US"/>
              <a:t>? Est-</a:t>
            </a:r>
            <a:r>
              <a:rPr lang="en-US" err="1"/>
              <a:t>ce</a:t>
            </a:r>
            <a:r>
              <a:rPr lang="en-US"/>
              <a:t> </a:t>
            </a:r>
            <a:r>
              <a:rPr lang="en-US" err="1"/>
              <a:t>qu’un</a:t>
            </a:r>
            <a:r>
              <a:rPr lang="en-US"/>
              <a:t> jour </a:t>
            </a:r>
            <a:r>
              <a:rPr lang="en-US" err="1"/>
              <a:t>ça</a:t>
            </a:r>
            <a:r>
              <a:rPr lang="en-US"/>
              <a:t> </a:t>
            </a:r>
            <a:r>
              <a:rPr lang="en-US" err="1"/>
              <a:t>va</a:t>
            </a:r>
            <a:r>
              <a:rPr lang="en-US"/>
              <a:t> </a:t>
            </a:r>
            <a:r>
              <a:rPr lang="en-US" err="1"/>
              <a:t>aller</a:t>
            </a:r>
            <a:r>
              <a:rPr lang="en-US"/>
              <a:t> </a:t>
            </a:r>
            <a:r>
              <a:rPr lang="en-US" err="1"/>
              <a:t>mieux</a:t>
            </a:r>
            <a:r>
              <a:rPr lang="en-US"/>
              <a:t>?”. Comme </a:t>
            </a:r>
            <a:r>
              <a:rPr lang="en-US" err="1"/>
              <a:t>survivante</a:t>
            </a:r>
            <a:r>
              <a:rPr lang="en-US"/>
              <a:t> </a:t>
            </a:r>
            <a:r>
              <a:rPr lang="en-US" err="1"/>
              <a:t>moi-même</a:t>
            </a:r>
            <a:r>
              <a:rPr lang="en-US"/>
              <a:t>, je me suis </a:t>
            </a:r>
            <a:r>
              <a:rPr lang="en-US" err="1"/>
              <a:t>aussi</a:t>
            </a:r>
            <a:r>
              <a:rPr lang="en-US"/>
              <a:t> </a:t>
            </a:r>
            <a:r>
              <a:rPr lang="en-US" err="1"/>
              <a:t>posée</a:t>
            </a:r>
            <a:r>
              <a:rPr lang="en-US"/>
              <a:t> </a:t>
            </a:r>
            <a:r>
              <a:rPr lang="en-US" err="1"/>
              <a:t>cette</a:t>
            </a:r>
            <a:r>
              <a:rPr lang="en-US"/>
              <a:t> question.</a:t>
            </a:r>
          </a:p>
          <a:p>
            <a:r>
              <a:rPr lang="en-US" err="1"/>
              <a:t>C’est</a:t>
            </a:r>
            <a:r>
              <a:rPr lang="en-US"/>
              <a:t> </a:t>
            </a:r>
            <a:r>
              <a:rPr lang="en-US" err="1"/>
              <a:t>pourquoi</a:t>
            </a:r>
            <a:r>
              <a:rPr lang="en-US"/>
              <a:t> il </a:t>
            </a:r>
            <a:r>
              <a:rPr lang="en-US" err="1"/>
              <a:t>est</a:t>
            </a:r>
            <a:r>
              <a:rPr lang="en-US"/>
              <a:t> </a:t>
            </a:r>
            <a:r>
              <a:rPr lang="en-US" err="1"/>
              <a:t>si</a:t>
            </a:r>
            <a:r>
              <a:rPr lang="en-US"/>
              <a:t> important pour </a:t>
            </a:r>
            <a:r>
              <a:rPr lang="en-US" err="1"/>
              <a:t>moi</a:t>
            </a:r>
            <a:r>
              <a:rPr lang="en-US"/>
              <a:t>, pour nous, de </a:t>
            </a:r>
            <a:r>
              <a:rPr lang="en-US" err="1"/>
              <a:t>transmettre</a:t>
            </a:r>
            <a:r>
              <a:rPr lang="en-US"/>
              <a:t> le message très </a:t>
            </a:r>
            <a:r>
              <a:rPr lang="en-US" err="1"/>
              <a:t>clair</a:t>
            </a:r>
            <a:r>
              <a:rPr lang="en-US"/>
              <a:t> </a:t>
            </a:r>
            <a:r>
              <a:rPr lang="en-US" err="1"/>
              <a:t>qu’il</a:t>
            </a:r>
            <a:r>
              <a:rPr lang="en-US"/>
              <a:t> </a:t>
            </a:r>
            <a:r>
              <a:rPr lang="en-US" err="1"/>
              <a:t>est</a:t>
            </a:r>
            <a:r>
              <a:rPr lang="en-US"/>
              <a:t> possible de se </a:t>
            </a:r>
            <a:r>
              <a:rPr lang="en-US" err="1"/>
              <a:t>rétablir</a:t>
            </a:r>
            <a:r>
              <a:rPr lang="en-US"/>
              <a:t> après </a:t>
            </a:r>
            <a:r>
              <a:rPr lang="en-US" err="1"/>
              <a:t>une</a:t>
            </a:r>
            <a:r>
              <a:rPr lang="en-US"/>
              <a:t> aggression à </a:t>
            </a:r>
            <a:r>
              <a:rPr lang="en-US" err="1"/>
              <a:t>caractère</a:t>
            </a:r>
            <a:r>
              <a:rPr lang="en-US"/>
              <a:t> </a:t>
            </a:r>
            <a:r>
              <a:rPr lang="en-US" err="1"/>
              <a:t>sexuel</a:t>
            </a:r>
            <a:r>
              <a:rPr lang="en-US"/>
              <a:t>!</a:t>
            </a:r>
          </a:p>
          <a:p>
            <a:r>
              <a:rPr lang="en-US"/>
              <a:t>Je </a:t>
            </a:r>
            <a:r>
              <a:rPr lang="en-US" err="1"/>
              <a:t>n’aurais</a:t>
            </a:r>
            <a:r>
              <a:rPr lang="en-US"/>
              <a:t> jamais </a:t>
            </a:r>
            <a:r>
              <a:rPr lang="en-US" err="1"/>
              <a:t>pu</a:t>
            </a:r>
            <a:r>
              <a:rPr lang="en-US"/>
              <a:t> faire de </a:t>
            </a:r>
            <a:r>
              <a:rPr lang="en-US" err="1"/>
              <a:t>l’intervention</a:t>
            </a:r>
            <a:r>
              <a:rPr lang="en-US"/>
              <a:t> pour </a:t>
            </a:r>
            <a:r>
              <a:rPr lang="en-US" err="1"/>
              <a:t>autant</a:t>
            </a:r>
            <a:r>
              <a:rPr lang="en-US"/>
              <a:t> </a:t>
            </a:r>
            <a:r>
              <a:rPr lang="en-US" err="1"/>
              <a:t>d’années</a:t>
            </a:r>
            <a:r>
              <a:rPr lang="en-US"/>
              <a:t> sans </a:t>
            </a:r>
            <a:r>
              <a:rPr lang="en-US" err="1"/>
              <a:t>témoigner</a:t>
            </a:r>
            <a:r>
              <a:rPr lang="en-US"/>
              <a:t> du </a:t>
            </a:r>
            <a:r>
              <a:rPr lang="en-US" err="1"/>
              <a:t>cheminement</a:t>
            </a:r>
            <a:r>
              <a:rPr lang="en-US"/>
              <a:t> possible de </a:t>
            </a:r>
            <a:r>
              <a:rPr lang="en-US" err="1"/>
              <a:t>mes</a:t>
            </a:r>
            <a:r>
              <a:rPr lang="en-US"/>
              <a:t> </a:t>
            </a:r>
            <a:r>
              <a:rPr lang="en-US" err="1"/>
              <a:t>propres</a:t>
            </a:r>
            <a:r>
              <a:rPr lang="en-US"/>
              <a:t> </a:t>
            </a:r>
            <a:r>
              <a:rPr lang="en-US" err="1"/>
              <a:t>yeux</a:t>
            </a:r>
            <a:r>
              <a:rPr lang="en-US"/>
              <a:t>.</a:t>
            </a:r>
          </a:p>
          <a:p>
            <a:r>
              <a:rPr lang="en-US" err="1"/>
              <a:t>C’était</a:t>
            </a:r>
            <a:r>
              <a:rPr lang="en-US"/>
              <a:t> le plus grand privilege de se travail, de </a:t>
            </a:r>
            <a:r>
              <a:rPr lang="en-US" err="1"/>
              <a:t>témoigner</a:t>
            </a:r>
            <a:r>
              <a:rPr lang="en-US"/>
              <a:t> du </a:t>
            </a:r>
            <a:r>
              <a:rPr lang="en-US" err="1"/>
              <a:t>parcours</a:t>
            </a:r>
            <a:r>
              <a:rPr lang="en-US"/>
              <a:t>, des succès, du courage et de la resilience des femmes.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C’est</a:t>
            </a:r>
            <a:r>
              <a:rPr lang="en-US"/>
              <a:t> </a:t>
            </a:r>
            <a:r>
              <a:rPr lang="fr-CA" noProof="0"/>
              <a:t>différent</a:t>
            </a:r>
            <a:r>
              <a:rPr lang="en-US"/>
              <a:t> pour </a:t>
            </a:r>
            <a:r>
              <a:rPr lang="en-US" err="1"/>
              <a:t>chaque</a:t>
            </a:r>
            <a:r>
              <a:rPr lang="en-US"/>
              <a:t> </a:t>
            </a:r>
            <a:r>
              <a:rPr lang="en-US" err="1"/>
              <a:t>personne</a:t>
            </a:r>
            <a:r>
              <a:rPr lang="en-US"/>
              <a:t>. Les </a:t>
            </a:r>
            <a:r>
              <a:rPr lang="en-US" err="1"/>
              <a:t>circonstances</a:t>
            </a:r>
            <a:r>
              <a:rPr lang="en-US"/>
              <a:t> de </a:t>
            </a:r>
            <a:r>
              <a:rPr lang="en-US" err="1"/>
              <a:t>chacune</a:t>
            </a:r>
            <a:r>
              <a:rPr lang="en-US"/>
              <a:t> </a:t>
            </a:r>
            <a:r>
              <a:rPr lang="en-US" err="1"/>
              <a:t>sont</a:t>
            </a:r>
            <a:r>
              <a:rPr lang="en-US"/>
              <a:t> </a:t>
            </a:r>
            <a:r>
              <a:rPr lang="en-US" err="1"/>
              <a:t>personnelles</a:t>
            </a:r>
            <a:r>
              <a:rPr lang="en-US"/>
              <a:t> et </a:t>
            </a:r>
            <a:r>
              <a:rPr lang="en-US" err="1"/>
              <a:t>uniques</a:t>
            </a:r>
            <a:r>
              <a:rPr lang="en-US"/>
              <a:t> à </a:t>
            </a:r>
            <a:r>
              <a:rPr lang="en-US" err="1"/>
              <a:t>elle</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Nous </a:t>
            </a:r>
            <a:r>
              <a:rPr lang="en-US" err="1"/>
              <a:t>allons</a:t>
            </a:r>
            <a:r>
              <a:rPr lang="en-US"/>
              <a:t> </a:t>
            </a:r>
            <a:r>
              <a:rPr lang="en-US" err="1"/>
              <a:t>maintenant</a:t>
            </a:r>
            <a:r>
              <a:rPr lang="en-US"/>
              <a:t> </a:t>
            </a:r>
            <a:r>
              <a:rPr lang="en-US" err="1"/>
              <a:t>vous</a:t>
            </a:r>
            <a:r>
              <a:rPr lang="en-US"/>
              <a:t> </a:t>
            </a:r>
            <a:r>
              <a:rPr lang="en-US" err="1"/>
              <a:t>parler</a:t>
            </a:r>
            <a:r>
              <a:rPr lang="en-US"/>
              <a:t> un </a:t>
            </a:r>
            <a:r>
              <a:rPr lang="en-US" err="1"/>
              <a:t>peu</a:t>
            </a:r>
            <a:r>
              <a:rPr lang="en-US"/>
              <a:t> plus du </a:t>
            </a:r>
            <a:r>
              <a:rPr lang="en-US" err="1"/>
              <a:t>cheminement</a:t>
            </a:r>
            <a:r>
              <a:rPr lang="en-US"/>
              <a:t> </a:t>
            </a:r>
            <a:r>
              <a:rPr lang="en-US" err="1"/>
              <a:t>typique</a:t>
            </a:r>
            <a:r>
              <a:rPr lang="en-US"/>
              <a:t> </a:t>
            </a:r>
            <a:r>
              <a:rPr lang="en-US" err="1"/>
              <a:t>d’une</a:t>
            </a:r>
            <a:r>
              <a:rPr lang="en-US"/>
              <a:t> </a:t>
            </a:r>
            <a:r>
              <a:rPr lang="en-US" err="1"/>
              <a:t>survivante</a:t>
            </a:r>
            <a:r>
              <a:rPr lang="en-US"/>
              <a:t> </a:t>
            </a:r>
            <a:r>
              <a:rPr lang="en-US" err="1"/>
              <a:t>d’aggression</a:t>
            </a:r>
            <a:r>
              <a:rPr lang="en-US"/>
              <a:t> à </a:t>
            </a:r>
            <a:r>
              <a:rPr lang="en-US" err="1"/>
              <a:t>caractère</a:t>
            </a:r>
            <a:r>
              <a:rPr lang="en-US"/>
              <a:t> </a:t>
            </a:r>
            <a:r>
              <a:rPr lang="en-US" err="1"/>
              <a:t>sexuel</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33</a:t>
            </a:fld>
            <a:endParaRPr lang="en-US"/>
          </a:p>
        </p:txBody>
      </p:sp>
    </p:spTree>
    <p:extLst>
      <p:ext uri="{BB962C8B-B14F-4D97-AF65-F5344CB8AC3E}">
        <p14:creationId xmlns:p14="http://schemas.microsoft.com/office/powerpoint/2010/main" val="235887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err="1">
                <a:solidFill>
                  <a:schemeClr val="tx1"/>
                </a:solidFill>
                <a:effectLst/>
                <a:latin typeface="+mn-lt"/>
                <a:ea typeface="+mn-ea"/>
                <a:cs typeface="+mn-cs"/>
              </a:rPr>
              <a:t>Depuis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quelques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années</a:t>
            </a:r>
            <a:r>
              <a:rPr lang="en-US" sz="1200" b="0" i="0" u="none" strike="noStrike" kern="1200">
                <a:solidFill>
                  <a:schemeClr val="tx1"/>
                </a:solidFill>
                <a:effectLst/>
                <a:latin typeface="+mn-lt"/>
                <a:ea typeface="+mn-ea"/>
                <a:cs typeface="+mn-cs"/>
              </a:rPr>
              <a:t>, nous </a:t>
            </a:r>
            <a:r>
              <a:rPr lang="en-US" sz="1200" b="0" i="0" u="none" strike="noStrike" kern="1200" err="1">
                <a:solidFill>
                  <a:schemeClr val="tx1"/>
                </a:solidFill>
                <a:effectLst/>
                <a:latin typeface="+mn-lt"/>
                <a:ea typeface="+mn-ea"/>
                <a:cs typeface="+mn-cs"/>
              </a:rPr>
              <a:t>étudions</a:t>
            </a:r>
            <a:r>
              <a:rPr lang="en-US" sz="1200" b="0" i="0" u="none" strike="noStrike" kern="1200">
                <a:solidFill>
                  <a:schemeClr val="tx1"/>
                </a:solidFill>
                <a:effectLst/>
                <a:latin typeface="+mn-lt"/>
                <a:ea typeface="+mn-ea"/>
                <a:cs typeface="+mn-cs"/>
              </a:rPr>
              <a:t> advantage la </a:t>
            </a:r>
            <a:r>
              <a:rPr lang="en-US" sz="1200" b="0" i="0" u="none" strike="noStrike" kern="1200" err="1">
                <a:solidFill>
                  <a:schemeClr val="tx1"/>
                </a:solidFill>
                <a:effectLst/>
                <a:latin typeface="+mn-lt"/>
                <a:ea typeface="+mn-ea"/>
                <a:cs typeface="+mn-cs"/>
              </a:rPr>
              <a:t>neurobiologie</a:t>
            </a:r>
            <a:r>
              <a:rPr lang="en-US" sz="1200" b="0" i="0" u="none" strike="noStrike" kern="1200">
                <a:solidFill>
                  <a:schemeClr val="tx1"/>
                </a:solidFill>
                <a:effectLst/>
                <a:latin typeface="+mn-lt"/>
                <a:ea typeface="+mn-ea"/>
                <a:cs typeface="+mn-cs"/>
              </a:rPr>
              <a:t> du </a:t>
            </a:r>
            <a:r>
              <a:rPr lang="en-US" sz="1200" b="0" i="0" u="none" strike="noStrike" kern="1200" err="1">
                <a:solidFill>
                  <a:schemeClr val="tx1"/>
                </a:solidFill>
                <a:effectLst/>
                <a:latin typeface="+mn-lt"/>
                <a:ea typeface="+mn-ea"/>
                <a:cs typeface="+mn-cs"/>
              </a:rPr>
              <a:t>traumatisme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l’impact</a:t>
            </a:r>
            <a:r>
              <a:rPr lang="en-US" sz="1200" b="0" i="0" u="none" strike="noStrike" kern="1200">
                <a:solidFill>
                  <a:schemeClr val="tx1"/>
                </a:solidFill>
                <a:effectLst/>
                <a:latin typeface="+mn-lt"/>
                <a:ea typeface="+mn-ea"/>
                <a:cs typeface="+mn-cs"/>
              </a:rPr>
              <a:t> d’un trauma sur le </a:t>
            </a:r>
            <a:r>
              <a:rPr lang="en-US" sz="1200" b="0" i="0" u="none" strike="noStrike" kern="1200" err="1">
                <a:solidFill>
                  <a:schemeClr val="tx1"/>
                </a:solidFill>
                <a:effectLst/>
                <a:latin typeface="+mn-lt"/>
                <a:ea typeface="+mn-ea"/>
                <a:cs typeface="+mn-cs"/>
              </a:rPr>
              <a:t>cerveau</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Nous </a:t>
            </a:r>
            <a:r>
              <a:rPr lang="en-US" sz="1200" b="0" i="0" u="none" strike="noStrike" kern="1200" err="1">
                <a:solidFill>
                  <a:schemeClr val="tx1"/>
                </a:solidFill>
                <a:effectLst/>
                <a:latin typeface="+mn-lt"/>
                <a:ea typeface="+mn-ea"/>
                <a:cs typeface="+mn-cs"/>
              </a:rPr>
              <a:t>savons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maintenant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qu’un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événement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comme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une</a:t>
            </a:r>
            <a:r>
              <a:rPr lang="en-US" sz="1200" b="0" i="0" u="none" strike="noStrike" kern="1200">
                <a:solidFill>
                  <a:schemeClr val="tx1"/>
                </a:solidFill>
                <a:effectLst/>
                <a:latin typeface="+mn-lt"/>
                <a:ea typeface="+mn-ea"/>
                <a:cs typeface="+mn-cs"/>
              </a:rPr>
              <a:t> aggression à </a:t>
            </a:r>
            <a:r>
              <a:rPr lang="en-US" sz="1200" b="0" i="0" u="none" strike="noStrike" kern="1200" err="1">
                <a:solidFill>
                  <a:schemeClr val="tx1"/>
                </a:solidFill>
                <a:effectLst/>
                <a:latin typeface="+mn-lt"/>
                <a:ea typeface="+mn-ea"/>
                <a:cs typeface="+mn-cs"/>
              </a:rPr>
              <a:t>caractère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sexuel</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affecte</a:t>
            </a:r>
            <a:r>
              <a:rPr lang="en-US" sz="1200" b="0" i="0" u="none" strike="noStrike" kern="1200">
                <a:solidFill>
                  <a:schemeClr val="tx1"/>
                </a:solidFill>
                <a:effectLst/>
                <a:latin typeface="+mn-lt"/>
                <a:ea typeface="+mn-ea"/>
                <a:cs typeface="+mn-cs"/>
              </a:rPr>
              <a:t> le </a:t>
            </a:r>
            <a:r>
              <a:rPr lang="en-US" sz="1200" b="0" i="0" u="none" strike="noStrike" kern="1200" err="1">
                <a:solidFill>
                  <a:schemeClr val="tx1"/>
                </a:solidFill>
                <a:effectLst/>
                <a:latin typeface="+mn-lt"/>
                <a:ea typeface="+mn-ea"/>
                <a:cs typeface="+mn-cs"/>
              </a:rPr>
              <a:t>fonctionnement</a:t>
            </a:r>
            <a:r>
              <a:rPr lang="en-US" sz="1200" b="0" i="0" u="none" strike="noStrike" kern="1200">
                <a:solidFill>
                  <a:schemeClr val="tx1"/>
                </a:solidFill>
                <a:effectLst/>
                <a:latin typeface="+mn-lt"/>
                <a:ea typeface="+mn-ea"/>
                <a:cs typeface="+mn-cs"/>
              </a:rPr>
              <a:t> du </a:t>
            </a:r>
            <a:r>
              <a:rPr lang="en-US" sz="1200" b="0" i="0" u="none" strike="noStrike" kern="1200" err="1">
                <a:solidFill>
                  <a:schemeClr val="tx1"/>
                </a:solidFill>
                <a:effectLst/>
                <a:latin typeface="+mn-lt"/>
                <a:ea typeface="+mn-ea"/>
                <a:cs typeface="+mn-cs"/>
              </a:rPr>
              <a:t>cerveau</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CA" sz="1200" b="0" i="0" u="sng" kern="1200">
                <a:solidFill>
                  <a:schemeClr val="tx1"/>
                </a:solidFill>
                <a:effectLst/>
                <a:latin typeface="+mn-lt"/>
                <a:ea typeface="+mn-ea"/>
                <a:cs typeface="+mn-cs"/>
              </a:rPr>
              <a:t>Extrait de la FEL THE301 La </a:t>
            </a:r>
            <a:r>
              <a:rPr lang="en-CA" sz="1200" b="0" i="0" u="sng" kern="1200" err="1">
                <a:solidFill>
                  <a:schemeClr val="tx1"/>
                </a:solidFill>
                <a:effectLst/>
                <a:latin typeface="+mn-lt"/>
                <a:ea typeface="+mn-ea"/>
                <a:cs typeface="+mn-cs"/>
              </a:rPr>
              <a:t>neurobiologie</a:t>
            </a:r>
            <a:r>
              <a:rPr lang="en-CA" sz="1200" b="0" i="0" u="sng" kern="1200">
                <a:solidFill>
                  <a:schemeClr val="tx1"/>
                </a:solidFill>
                <a:effectLst/>
                <a:latin typeface="+mn-lt"/>
                <a:ea typeface="+mn-ea"/>
                <a:cs typeface="+mn-cs"/>
              </a:rPr>
              <a:t> du </a:t>
            </a:r>
            <a:r>
              <a:rPr lang="en-CA" sz="1200" b="0" i="0" u="sng" kern="1200" err="1">
                <a:solidFill>
                  <a:schemeClr val="tx1"/>
                </a:solidFill>
                <a:effectLst/>
                <a:latin typeface="+mn-lt"/>
                <a:ea typeface="+mn-ea"/>
                <a:cs typeface="+mn-cs"/>
              </a:rPr>
              <a:t>traumatisme</a:t>
            </a:r>
            <a:r>
              <a:rPr lang="en-CA" sz="1200" b="0" i="0" u="sng"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Lors d’un événement traumatique, une partie du cerveau (l’hypothalamus) signale au corps la nécessité de sécréter des « hormones de stress », afin d’y répondre.</a:t>
            </a:r>
            <a:r>
              <a:rPr lang="fr-FR"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Ce mécanisme est un réflexe de survie du corps. </a:t>
            </a:r>
          </a:p>
          <a:p>
            <a:pPr rtl="0" fontAlgn="base"/>
            <a:r>
              <a:rPr lang="fr-FR" sz="1200" b="0" i="0" u="none" strike="noStrike" kern="1200">
                <a:solidFill>
                  <a:schemeClr val="tx1"/>
                </a:solidFill>
                <a:effectLst/>
                <a:latin typeface="+mn-lt"/>
                <a:ea typeface="+mn-ea"/>
                <a:cs typeface="+mn-cs"/>
              </a:rPr>
              <a:t>Concrètement, cela se traduit par les comportements connus sous le nom de « </a:t>
            </a:r>
            <a:r>
              <a:rPr lang="fr-FR" sz="1200" b="0" i="0" u="none" strike="noStrike" kern="1200" err="1">
                <a:solidFill>
                  <a:schemeClr val="tx1"/>
                </a:solidFill>
                <a:effectLst/>
                <a:latin typeface="+mn-lt"/>
                <a:ea typeface="+mn-ea"/>
                <a:cs typeface="+mn-cs"/>
              </a:rPr>
              <a:t>fight</a:t>
            </a:r>
            <a:r>
              <a:rPr lang="fr-FR" sz="1200" b="0" i="0" u="none" strike="noStrike" kern="1200">
                <a:solidFill>
                  <a:schemeClr val="tx1"/>
                </a:solidFill>
                <a:effectLst/>
                <a:latin typeface="+mn-lt"/>
                <a:ea typeface="+mn-ea"/>
                <a:cs typeface="+mn-cs"/>
              </a:rPr>
              <a:t>, flight or freeze »</a:t>
            </a:r>
            <a:r>
              <a:rPr lang="fr-FR" sz="1200" b="0" i="1" u="none" strike="noStrike" kern="1200">
                <a:solidFill>
                  <a:schemeClr val="tx1"/>
                </a:solidFill>
                <a:effectLst/>
                <a:latin typeface="+mn-lt"/>
                <a:ea typeface="+mn-ea"/>
                <a:cs typeface="+mn-cs"/>
              </a:rPr>
              <a:t> </a:t>
            </a:r>
            <a:r>
              <a:rPr lang="fr-FR" sz="1200" b="0" i="0" u="none" strike="noStrike" kern="1200">
                <a:solidFill>
                  <a:schemeClr val="tx1"/>
                </a:solidFill>
                <a:effectLst/>
                <a:latin typeface="+mn-lt"/>
                <a:ea typeface="+mn-ea"/>
                <a:cs typeface="+mn-cs"/>
              </a:rPr>
              <a:t>: combattre, s’enfuir ou être paralysé. </a:t>
            </a:r>
            <a:r>
              <a:rPr lang="fr-FR" sz="1200" b="0" i="0" kern="1200">
                <a:solidFill>
                  <a:schemeClr val="tx1"/>
                </a:solidFill>
                <a:effectLst/>
                <a:latin typeface="+mn-lt"/>
                <a:ea typeface="+mn-ea"/>
                <a:cs typeface="+mn-cs"/>
              </a:rPr>
              <a:t>​</a:t>
            </a:r>
          </a:p>
          <a:p>
            <a:pPr rtl="0" fontAlgn="base"/>
            <a:r>
              <a:rPr lang="fr-FR" sz="1200" b="0" i="0" u="none" strike="noStrike" kern="1200">
                <a:solidFill>
                  <a:schemeClr val="tx1"/>
                </a:solidFill>
                <a:effectLst/>
                <a:latin typeface="+mn-lt"/>
                <a:ea typeface="+mn-ea"/>
                <a:cs typeface="+mn-cs"/>
              </a:rPr>
              <a:t>Il s’agit du principal mécanisme hormonal de réponse au stress, aussi bien chez les animaux que chez les humains.  </a:t>
            </a:r>
            <a:r>
              <a:rPr lang="fr-FR"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Dans </a:t>
            </a:r>
            <a:r>
              <a:rPr lang="en-CA" sz="1200" b="0" i="0" kern="1200" err="1">
                <a:solidFill>
                  <a:schemeClr val="tx1"/>
                </a:solidFill>
                <a:effectLst/>
                <a:latin typeface="+mn-lt"/>
                <a:ea typeface="+mn-ea"/>
                <a:cs typeface="+mn-cs"/>
              </a:rPr>
              <a:t>cet</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état</a:t>
            </a:r>
            <a:r>
              <a:rPr lang="en-CA" sz="1200" b="0" i="0" kern="1200">
                <a:solidFill>
                  <a:schemeClr val="tx1"/>
                </a:solidFill>
                <a:effectLst/>
                <a:latin typeface="+mn-lt"/>
                <a:ea typeface="+mn-ea"/>
                <a:cs typeface="+mn-cs"/>
              </a:rPr>
              <a:t>, il </a:t>
            </a:r>
            <a:r>
              <a:rPr lang="en-CA" sz="1200" b="0" i="0" kern="1200" err="1">
                <a:solidFill>
                  <a:schemeClr val="tx1"/>
                </a:solidFill>
                <a:effectLst/>
                <a:latin typeface="+mn-lt"/>
                <a:ea typeface="+mn-ea"/>
                <a:cs typeface="+mn-cs"/>
              </a:rPr>
              <a:t>est</a:t>
            </a:r>
            <a:r>
              <a:rPr lang="en-CA" sz="1200" b="0" i="0" kern="1200">
                <a:solidFill>
                  <a:schemeClr val="tx1"/>
                </a:solidFill>
                <a:effectLst/>
                <a:latin typeface="+mn-lt"/>
                <a:ea typeface="+mn-ea"/>
                <a:cs typeface="+mn-cs"/>
              </a:rPr>
              <a:t> impossible </a:t>
            </a:r>
            <a:r>
              <a:rPr lang="en-CA" sz="1200" b="0" i="0" kern="1200" err="1">
                <a:solidFill>
                  <a:schemeClr val="tx1"/>
                </a:solidFill>
                <a:effectLst/>
                <a:latin typeface="+mn-lt"/>
                <a:ea typeface="+mn-ea"/>
                <a:cs typeface="+mn-cs"/>
              </a:rPr>
              <a:t>d’avoir</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accès</a:t>
            </a:r>
            <a:r>
              <a:rPr lang="en-CA" sz="1200" b="0" i="0" kern="1200">
                <a:solidFill>
                  <a:schemeClr val="tx1"/>
                </a:solidFill>
                <a:effectLst/>
                <a:latin typeface="+mn-lt"/>
                <a:ea typeface="+mn-ea"/>
                <a:cs typeface="+mn-cs"/>
              </a:rPr>
              <a:t> aux </a:t>
            </a:r>
            <a:r>
              <a:rPr lang="en-CA" sz="1200" b="0" i="0" kern="1200" err="1">
                <a:solidFill>
                  <a:schemeClr val="tx1"/>
                </a:solidFill>
                <a:effectLst/>
                <a:latin typeface="+mn-lt"/>
                <a:ea typeface="+mn-ea"/>
                <a:cs typeface="+mn-cs"/>
              </a:rPr>
              <a:t>facultés</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rationnelles</a:t>
            </a:r>
            <a:r>
              <a:rPr lang="en-CA" sz="1200" b="0" i="0" kern="1200">
                <a:solidFill>
                  <a:schemeClr val="tx1"/>
                </a:solidFill>
                <a:effectLst/>
                <a:latin typeface="+mn-lt"/>
                <a:ea typeface="+mn-ea"/>
                <a:cs typeface="+mn-cs"/>
              </a:rPr>
              <a:t>. La </a:t>
            </a:r>
            <a:r>
              <a:rPr lang="en-CA" sz="1200" b="0" i="0" kern="1200" err="1">
                <a:solidFill>
                  <a:schemeClr val="tx1"/>
                </a:solidFill>
                <a:effectLst/>
                <a:latin typeface="+mn-lt"/>
                <a:ea typeface="+mn-ea"/>
                <a:cs typeface="+mn-cs"/>
              </a:rPr>
              <a:t>personne</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est</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comme</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en</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état</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d’auto-pilote</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C’est</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l’instinct</a:t>
            </a:r>
            <a:r>
              <a:rPr lang="en-CA" sz="1200" b="0" i="0" kern="1200">
                <a:solidFill>
                  <a:schemeClr val="tx1"/>
                </a:solidFill>
                <a:effectLst/>
                <a:latin typeface="+mn-lt"/>
                <a:ea typeface="+mn-ea"/>
                <a:cs typeface="+mn-cs"/>
              </a:rPr>
              <a:t> de </a:t>
            </a:r>
            <a:r>
              <a:rPr lang="en-CA" sz="1200" b="0" i="0" kern="1200" err="1">
                <a:solidFill>
                  <a:schemeClr val="tx1"/>
                </a:solidFill>
                <a:effectLst/>
                <a:latin typeface="+mn-lt"/>
                <a:ea typeface="+mn-ea"/>
                <a:cs typeface="+mn-cs"/>
              </a:rPr>
              <a:t>survie</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l’instinct</a:t>
            </a:r>
            <a:r>
              <a:rPr lang="en-CA" sz="1200" b="0" i="0" kern="1200">
                <a:solidFill>
                  <a:schemeClr val="tx1"/>
                </a:solidFill>
                <a:effectLst/>
                <a:latin typeface="+mn-lt"/>
                <a:ea typeface="+mn-ea"/>
                <a:cs typeface="+mn-cs"/>
              </a:rPr>
              <a:t> animalier qui </a:t>
            </a:r>
            <a:r>
              <a:rPr lang="en-CA" sz="1200" b="0" i="0" kern="1200" err="1">
                <a:solidFill>
                  <a:schemeClr val="tx1"/>
                </a:solidFill>
                <a:effectLst/>
                <a:latin typeface="+mn-lt"/>
                <a:ea typeface="+mn-ea"/>
                <a:cs typeface="+mn-cs"/>
              </a:rPr>
              <a:t>mènent</a:t>
            </a:r>
            <a:r>
              <a:rPr lang="en-CA" sz="1200" b="0" i="0" kern="1200">
                <a:solidFill>
                  <a:schemeClr val="tx1"/>
                </a:solidFill>
                <a:effectLst/>
                <a:latin typeface="+mn-lt"/>
                <a:ea typeface="+mn-ea"/>
                <a:cs typeface="+mn-cs"/>
              </a:rPr>
              <a:t>.</a:t>
            </a:r>
          </a:p>
          <a:p>
            <a:pPr rtl="0" fontAlgn="base"/>
            <a:r>
              <a:rPr lang="en-CA" sz="1200" b="0" i="0" kern="1200" err="1">
                <a:solidFill>
                  <a:schemeClr val="tx1"/>
                </a:solidFill>
                <a:effectLst/>
                <a:latin typeface="+mn-lt"/>
                <a:ea typeface="+mn-ea"/>
                <a:cs typeface="+mn-cs"/>
              </a:rPr>
              <a:t>C’est</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pourquoi</a:t>
            </a:r>
            <a:r>
              <a:rPr lang="en-CA" sz="1200" b="0" i="0" kern="1200">
                <a:solidFill>
                  <a:schemeClr val="tx1"/>
                </a:solidFill>
                <a:effectLst/>
                <a:latin typeface="+mn-lt"/>
                <a:ea typeface="+mn-ea"/>
                <a:cs typeface="+mn-cs"/>
              </a:rPr>
              <a:t> il </a:t>
            </a:r>
            <a:r>
              <a:rPr lang="en-CA" sz="1200" b="0" i="0" kern="1200" err="1">
                <a:solidFill>
                  <a:schemeClr val="tx1"/>
                </a:solidFill>
                <a:effectLst/>
                <a:latin typeface="+mn-lt"/>
                <a:ea typeface="+mn-ea"/>
                <a:cs typeface="+mn-cs"/>
              </a:rPr>
              <a:t>peut</a:t>
            </a:r>
            <a:r>
              <a:rPr lang="en-CA" sz="1200" b="0" i="0" kern="1200">
                <a:solidFill>
                  <a:schemeClr val="tx1"/>
                </a:solidFill>
                <a:effectLst/>
                <a:latin typeface="+mn-lt"/>
                <a:ea typeface="+mn-ea"/>
                <a:cs typeface="+mn-cs"/>
              </a:rPr>
              <a:t> y </a:t>
            </a:r>
            <a:r>
              <a:rPr lang="en-CA" sz="1200" b="0" i="0" kern="1200" err="1">
                <a:solidFill>
                  <a:schemeClr val="tx1"/>
                </a:solidFill>
                <a:effectLst/>
                <a:latin typeface="+mn-lt"/>
                <a:ea typeface="+mn-ea"/>
                <a:cs typeface="+mn-cs"/>
              </a:rPr>
              <a:t>avoir</a:t>
            </a:r>
            <a:r>
              <a:rPr lang="en-CA" sz="1200" b="0" i="0" kern="1200">
                <a:solidFill>
                  <a:schemeClr val="tx1"/>
                </a:solidFill>
                <a:effectLst/>
                <a:latin typeface="+mn-lt"/>
                <a:ea typeface="+mn-ea"/>
                <a:cs typeface="+mn-cs"/>
              </a:rPr>
              <a:t> des </a:t>
            </a:r>
            <a:r>
              <a:rPr lang="en-CA" sz="1200" b="0" i="0" kern="1200" err="1">
                <a:solidFill>
                  <a:schemeClr val="tx1"/>
                </a:solidFill>
                <a:effectLst/>
                <a:latin typeface="+mn-lt"/>
                <a:ea typeface="+mn-ea"/>
                <a:cs typeface="+mn-cs"/>
              </a:rPr>
              <a:t>pertes</a:t>
            </a:r>
            <a:r>
              <a:rPr lang="en-CA" sz="1200" b="0" i="0" kern="1200">
                <a:solidFill>
                  <a:schemeClr val="tx1"/>
                </a:solidFill>
                <a:effectLst/>
                <a:latin typeface="+mn-lt"/>
                <a:ea typeface="+mn-ea"/>
                <a:cs typeface="+mn-cs"/>
              </a:rPr>
              <a:t> de </a:t>
            </a:r>
            <a:r>
              <a:rPr lang="en-CA" sz="1200" b="0" i="0" kern="1200" err="1">
                <a:solidFill>
                  <a:schemeClr val="tx1"/>
                </a:solidFill>
                <a:effectLst/>
                <a:latin typeface="+mn-lt"/>
                <a:ea typeface="+mn-ea"/>
                <a:cs typeface="+mn-cs"/>
              </a:rPr>
              <a:t>mémoires</a:t>
            </a:r>
            <a:r>
              <a:rPr lang="en-CA" sz="1200" b="0" i="0" kern="1200">
                <a:solidFill>
                  <a:schemeClr val="tx1"/>
                </a:solidFill>
                <a:effectLst/>
                <a:latin typeface="+mn-lt"/>
                <a:ea typeface="+mn-ea"/>
                <a:cs typeface="+mn-cs"/>
              </a:rPr>
              <a:t>, de la </a:t>
            </a:r>
            <a:r>
              <a:rPr lang="en-CA" sz="1200" b="0" i="0" kern="1200" err="1">
                <a:solidFill>
                  <a:schemeClr val="tx1"/>
                </a:solidFill>
                <a:effectLst/>
                <a:latin typeface="+mn-lt"/>
                <a:ea typeface="+mn-ea"/>
                <a:cs typeface="+mn-cs"/>
              </a:rPr>
              <a:t>difficulté</a:t>
            </a:r>
            <a:r>
              <a:rPr lang="en-CA" sz="1200" b="0" i="0" kern="1200">
                <a:solidFill>
                  <a:schemeClr val="tx1"/>
                </a:solidFill>
                <a:effectLst/>
                <a:latin typeface="+mn-lt"/>
                <a:ea typeface="+mn-ea"/>
                <a:cs typeface="+mn-cs"/>
              </a:rPr>
              <a:t> à </a:t>
            </a:r>
            <a:r>
              <a:rPr lang="en-CA" sz="1200" b="0" i="0" kern="1200" err="1">
                <a:solidFill>
                  <a:schemeClr val="tx1"/>
                </a:solidFill>
                <a:effectLst/>
                <a:latin typeface="+mn-lt"/>
                <a:ea typeface="+mn-ea"/>
                <a:cs typeface="+mn-cs"/>
              </a:rPr>
              <a:t>trouver</a:t>
            </a:r>
            <a:r>
              <a:rPr lang="en-CA" sz="1200" b="0" i="0" kern="1200">
                <a:solidFill>
                  <a:schemeClr val="tx1"/>
                </a:solidFill>
                <a:effectLst/>
                <a:latin typeface="+mn-lt"/>
                <a:ea typeface="+mn-ea"/>
                <a:cs typeface="+mn-cs"/>
              </a:rPr>
              <a:t> </a:t>
            </a:r>
            <a:r>
              <a:rPr lang="en-CA" sz="1200" b="0" i="0" kern="1200" err="1">
                <a:solidFill>
                  <a:schemeClr val="tx1"/>
                </a:solidFill>
                <a:effectLst/>
                <a:latin typeface="+mn-lt"/>
                <a:ea typeface="+mn-ea"/>
                <a:cs typeface="+mn-cs"/>
              </a:rPr>
              <a:t>ses</a:t>
            </a:r>
            <a:r>
              <a:rPr lang="en-CA" sz="1200" b="0" i="0" kern="1200">
                <a:solidFill>
                  <a:schemeClr val="tx1"/>
                </a:solidFill>
                <a:effectLst/>
                <a:latin typeface="+mn-lt"/>
                <a:ea typeface="+mn-ea"/>
                <a:cs typeface="+mn-cs"/>
              </a:rPr>
              <a:t> mots…</a:t>
            </a:r>
          </a:p>
          <a:p>
            <a:pPr rtl="0" fontAlgn="base"/>
            <a:endParaRPr lang="en-CA" sz="1200" b="0" i="0" kern="1200">
              <a:solidFill>
                <a:schemeClr val="tx1"/>
              </a:solidFill>
              <a:effectLst/>
              <a:latin typeface="+mn-lt"/>
              <a:ea typeface="+mn-ea"/>
              <a:cs typeface="+mn-cs"/>
            </a:endParaRPr>
          </a:p>
          <a:p>
            <a:pPr rtl="0" fontAlgn="base"/>
            <a:r>
              <a:rPr lang="en-CA"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(Encourager les </a:t>
            </a:r>
            <a:r>
              <a:rPr lang="en-CA" sz="1200" b="0" i="0" u="none" strike="noStrike" kern="1200" err="1">
                <a:solidFill>
                  <a:schemeClr val="tx1"/>
                </a:solidFill>
                <a:effectLst/>
                <a:latin typeface="+mn-lt"/>
                <a:ea typeface="+mn-ea"/>
                <a:cs typeface="+mn-cs"/>
              </a:rPr>
              <a:t>participantes</a:t>
            </a:r>
            <a:r>
              <a:rPr lang="en-CA" sz="1200" b="0" i="0" u="none" strike="noStrike" kern="1200">
                <a:solidFill>
                  <a:schemeClr val="tx1"/>
                </a:solidFill>
                <a:effectLst/>
                <a:latin typeface="+mn-lt"/>
                <a:ea typeface="+mn-ea"/>
                <a:cs typeface="+mn-cs"/>
              </a:rPr>
              <a:t> à </a:t>
            </a:r>
            <a:r>
              <a:rPr lang="en-CA" sz="1200" b="0" i="0" u="none" strike="noStrike" kern="1200" err="1">
                <a:solidFill>
                  <a:schemeClr val="tx1"/>
                </a:solidFill>
                <a:effectLst/>
                <a:latin typeface="+mn-lt"/>
                <a:ea typeface="+mn-ea"/>
                <a:cs typeface="+mn-cs"/>
              </a:rPr>
              <a:t>suivre</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l’atelier</a:t>
            </a:r>
            <a:r>
              <a:rPr lang="en-CA" sz="1200" b="0" i="0" u="none" strike="noStrike" kern="1200">
                <a:solidFill>
                  <a:schemeClr val="tx1"/>
                </a:solidFill>
                <a:effectLst/>
                <a:latin typeface="+mn-lt"/>
                <a:ea typeface="+mn-ea"/>
                <a:cs typeface="+mn-cs"/>
              </a:rPr>
              <a:t> sur la </a:t>
            </a:r>
            <a:r>
              <a:rPr lang="en-CA" sz="1200" b="0" i="0" u="none" strike="noStrike" kern="1200" err="1">
                <a:solidFill>
                  <a:schemeClr val="tx1"/>
                </a:solidFill>
                <a:effectLst/>
                <a:latin typeface="+mn-lt"/>
                <a:ea typeface="+mn-ea"/>
                <a:cs typeface="+mn-cs"/>
              </a:rPr>
              <a:t>neurobiologie</a:t>
            </a:r>
            <a:r>
              <a:rPr lang="en-CA" sz="1200" b="0" i="0" u="none" strike="noStrike" kern="1200">
                <a:solidFill>
                  <a:schemeClr val="tx1"/>
                </a:solidFill>
                <a:effectLst/>
                <a:latin typeface="+mn-lt"/>
                <a:ea typeface="+mn-ea"/>
                <a:cs typeface="+mn-cs"/>
              </a:rPr>
              <a:t> de </a:t>
            </a:r>
            <a:r>
              <a:rPr lang="en-CA" sz="1200" b="0" i="0" u="none" strike="noStrike" kern="1200" err="1">
                <a:solidFill>
                  <a:schemeClr val="tx1"/>
                </a:solidFill>
                <a:effectLst/>
                <a:latin typeface="+mn-lt"/>
                <a:ea typeface="+mn-ea"/>
                <a:cs typeface="+mn-cs"/>
              </a:rPr>
              <a:t>l’Institut</a:t>
            </a:r>
            <a:r>
              <a:rPr lang="en-CA"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34</a:t>
            </a:fld>
            <a:endParaRPr lang="en-US"/>
          </a:p>
        </p:txBody>
      </p:sp>
    </p:spTree>
    <p:extLst>
      <p:ext uri="{BB962C8B-B14F-4D97-AF65-F5344CB8AC3E}">
        <p14:creationId xmlns:p14="http://schemas.microsoft.com/office/powerpoint/2010/main" val="106551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C’est une période particulièrement intense et chargée réactions de toutes sortes.</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L’objectif est de calmer le système nerveux, de retrouver un sentiment de sécurité, et sortir de l’emprise de l’état de survie.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On veut baisser le stress pour que le cerveau reptilien « débarque » et que le cortex </a:t>
            </a:r>
            <a:r>
              <a:rPr lang="fr-CA" sz="1200" b="0" i="0" u="none" strike="noStrike" kern="1200" err="1">
                <a:solidFill>
                  <a:schemeClr val="tx1"/>
                </a:solidFill>
                <a:effectLst/>
                <a:latin typeface="+mn-lt"/>
                <a:ea typeface="+mn-ea"/>
                <a:cs typeface="+mn-cs"/>
              </a:rPr>
              <a:t>préfontal</a:t>
            </a:r>
            <a:r>
              <a:rPr lang="fr-CA" sz="1200" b="0" i="0" u="none" strike="noStrike" kern="1200">
                <a:solidFill>
                  <a:schemeClr val="tx1"/>
                </a:solidFill>
                <a:effectLst/>
                <a:latin typeface="+mn-lt"/>
                <a:ea typeface="+mn-ea"/>
                <a:cs typeface="+mn-cs"/>
              </a:rPr>
              <a:t> « revienne en ligne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Toutes ces choses peuvent aussi aider lors d’un épisode de dissociation, de flashbacks, de cauchemar, d’anxiété ou après un déclencheur, des exercices de “</a:t>
            </a:r>
            <a:r>
              <a:rPr lang="fr-CA" sz="1200" b="0" i="0" u="none" strike="noStrike" kern="1200" err="1">
                <a:solidFill>
                  <a:schemeClr val="tx1"/>
                </a:solidFill>
                <a:effectLst/>
                <a:latin typeface="+mn-lt"/>
                <a:ea typeface="+mn-ea"/>
                <a:cs typeface="+mn-cs"/>
              </a:rPr>
              <a:t>grounding</a:t>
            </a:r>
            <a:r>
              <a:rPr lang="fr-CA" sz="1200" b="0" i="0" u="none" strike="noStrike" kern="1200">
                <a:solidFill>
                  <a:schemeClr val="tx1"/>
                </a:solidFill>
                <a:effectLst/>
                <a:latin typeface="+mn-lt"/>
                <a:ea typeface="+mn-ea"/>
                <a:cs typeface="+mn-cs"/>
              </a:rPr>
              <a:t>” peuvent vous aider. On parle de </a:t>
            </a:r>
            <a:r>
              <a:rPr lang="fr-CA" sz="1200" b="0" i="0" u="none" strike="noStrike" kern="1200" err="1">
                <a:solidFill>
                  <a:schemeClr val="tx1"/>
                </a:solidFill>
                <a:effectLst/>
                <a:latin typeface="+mn-lt"/>
                <a:ea typeface="+mn-ea"/>
                <a:cs typeface="+mn-cs"/>
              </a:rPr>
              <a:t>grounding</a:t>
            </a:r>
            <a:r>
              <a:rPr lang="fr-CA" sz="1200" b="0" i="0" u="none" strike="noStrike" kern="1200">
                <a:solidFill>
                  <a:schemeClr val="tx1"/>
                </a:solidFill>
                <a:effectLst/>
                <a:latin typeface="+mn-lt"/>
                <a:ea typeface="+mn-ea"/>
                <a:cs typeface="+mn-cs"/>
              </a:rPr>
              <a:t> quand on utilise des techniques pour revenir dans l’instant présent.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Exemple d’exercice engageant les sens : nommer des choses que je vois, nommer des choses que je sens au toucher, nommer des choses que j’entends, nommer des odeurs que je sens ou des goûts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Exemple d’exercice engageant spécifiquement la vue : où est-ce que je me trouve, quels objets sont autour de moi, est-ce que je suis seule…</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35</a:t>
            </a:fld>
            <a:endParaRPr lang="en-US"/>
          </a:p>
        </p:txBody>
      </p:sp>
    </p:spTree>
    <p:extLst>
      <p:ext uri="{BB962C8B-B14F-4D97-AF65-F5344CB8AC3E}">
        <p14:creationId xmlns:p14="http://schemas.microsoft.com/office/powerpoint/2010/main" val="638325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en-US" sz="1200" b="0" i="0" u="none" strike="noStrike" kern="1200" err="1">
                <a:solidFill>
                  <a:schemeClr val="tx1"/>
                </a:solidFill>
                <a:effectLst/>
                <a:latin typeface="+mn-lt"/>
                <a:ea typeface="+mn-ea"/>
                <a:cs typeface="+mn-cs"/>
              </a:rPr>
              <a:t>C’est</a:t>
            </a:r>
            <a:r>
              <a:rPr lang="en-US" sz="1200" b="0" i="0" u="none" strike="noStrike" kern="1200">
                <a:solidFill>
                  <a:schemeClr val="tx1"/>
                </a:solidFill>
                <a:effectLst/>
                <a:latin typeface="+mn-lt"/>
                <a:ea typeface="+mn-ea"/>
                <a:cs typeface="+mn-cs"/>
              </a:rPr>
              <a:t> un moment </a:t>
            </a:r>
            <a:r>
              <a:rPr lang="en-US" sz="1200" b="0" i="0" u="none" strike="noStrike" kern="1200" err="1">
                <a:solidFill>
                  <a:schemeClr val="tx1"/>
                </a:solidFill>
                <a:effectLst/>
                <a:latin typeface="+mn-lt"/>
                <a:ea typeface="+mn-ea"/>
                <a:cs typeface="+mn-cs"/>
              </a:rPr>
              <a:t>propice</a:t>
            </a:r>
            <a:r>
              <a:rPr lang="en-US" sz="1200" b="0" i="0" u="none" strike="noStrike" kern="1200">
                <a:solidFill>
                  <a:schemeClr val="tx1"/>
                </a:solidFill>
                <a:effectLst/>
                <a:latin typeface="+mn-lt"/>
                <a:ea typeface="+mn-ea"/>
                <a:cs typeface="+mn-cs"/>
              </a:rPr>
              <a:t> pour </a:t>
            </a:r>
            <a:r>
              <a:rPr lang="en-US" sz="1200" b="0" i="0" u="none" strike="noStrike" kern="1200" err="1">
                <a:solidFill>
                  <a:schemeClr val="tx1"/>
                </a:solidFill>
                <a:effectLst/>
                <a:latin typeface="+mn-lt"/>
                <a:ea typeface="+mn-ea"/>
                <a:cs typeface="+mn-cs"/>
              </a:rPr>
              <a:t>aller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chercher</a:t>
            </a:r>
            <a:r>
              <a:rPr lang="en-US" sz="1200" b="0" i="0" u="none" strike="noStrike" kern="1200">
                <a:solidFill>
                  <a:schemeClr val="tx1"/>
                </a:solidFill>
                <a:effectLst/>
                <a:latin typeface="+mn-lt"/>
                <a:ea typeface="+mn-ea"/>
                <a:cs typeface="+mn-cs"/>
              </a:rPr>
              <a:t> de </a:t>
            </a:r>
            <a:r>
              <a:rPr lang="en-US" sz="1200" b="0" i="0" u="none" strike="noStrike" kern="1200" err="1">
                <a:solidFill>
                  <a:schemeClr val="tx1"/>
                </a:solidFill>
                <a:effectLst/>
                <a:latin typeface="+mn-lt"/>
                <a:ea typeface="+mn-ea"/>
                <a:cs typeface="+mn-cs"/>
              </a:rPr>
              <a:t>l’aide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d’une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personne</a:t>
            </a:r>
            <a:r>
              <a:rPr lang="en-US" sz="1200" b="0" i="0" u="none" strike="noStrike" kern="1200">
                <a:solidFill>
                  <a:schemeClr val="tx1"/>
                </a:solidFill>
                <a:effectLst/>
                <a:latin typeface="+mn-lt"/>
                <a:ea typeface="+mn-ea"/>
                <a:cs typeface="+mn-cs"/>
              </a:rPr>
              <a:t> qui se </a:t>
            </a:r>
            <a:r>
              <a:rPr lang="en-US" sz="1200" b="0" i="0" u="none" strike="noStrike" kern="1200" err="1">
                <a:solidFill>
                  <a:schemeClr val="tx1"/>
                </a:solidFill>
                <a:effectLst/>
                <a:latin typeface="+mn-lt"/>
                <a:ea typeface="+mn-ea"/>
                <a:cs typeface="+mn-cs"/>
              </a:rPr>
              <a:t>connait</a:t>
            </a:r>
            <a:r>
              <a:rPr lang="en-US" sz="1200" b="0" i="0" u="none" strike="noStrike" kern="1200">
                <a:solidFill>
                  <a:schemeClr val="tx1"/>
                </a:solidFill>
                <a:effectLst/>
                <a:latin typeface="+mn-lt"/>
                <a:ea typeface="+mn-ea"/>
                <a:cs typeface="+mn-cs"/>
              </a:rPr>
              <a:t> bien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terme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d’agression</a:t>
            </a:r>
            <a:r>
              <a:rPr lang="en-US" sz="1200" b="0" i="0" u="none" strike="noStrike" kern="1200">
                <a:solidFill>
                  <a:schemeClr val="tx1"/>
                </a:solidFill>
                <a:effectLst/>
                <a:latin typeface="+mn-lt"/>
                <a:ea typeface="+mn-ea"/>
                <a:cs typeface="+mn-cs"/>
              </a:rPr>
              <a:t> à </a:t>
            </a:r>
            <a:r>
              <a:rPr lang="en-US" sz="1200" b="0" i="0" u="none" strike="noStrike" kern="1200" err="1">
                <a:solidFill>
                  <a:schemeClr val="tx1"/>
                </a:solidFill>
                <a:effectLst/>
                <a:latin typeface="+mn-lt"/>
                <a:ea typeface="+mn-ea"/>
                <a:cs typeface="+mn-cs"/>
              </a:rPr>
              <a:t>caractère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sexuel</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Le </a:t>
            </a:r>
            <a:r>
              <a:rPr lang="en-US" sz="1200" b="0" i="0" u="none" strike="noStrike" kern="1200" err="1">
                <a:solidFill>
                  <a:schemeClr val="tx1"/>
                </a:solidFill>
                <a:effectLst/>
                <a:latin typeface="+mn-lt"/>
                <a:ea typeface="+mn-ea"/>
                <a:cs typeface="+mn-cs"/>
              </a:rPr>
              <a:t>désir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profond</a:t>
            </a:r>
            <a:r>
              <a:rPr lang="en-US" sz="1200" b="0" i="0" u="none" strike="noStrike" kern="1200">
                <a:solidFill>
                  <a:schemeClr val="tx1"/>
                </a:solidFill>
                <a:effectLst/>
                <a:latin typeface="+mn-lt"/>
                <a:ea typeface="+mn-ea"/>
                <a:cs typeface="+mn-cs"/>
              </a:rPr>
              <a:t> de </a:t>
            </a:r>
            <a:r>
              <a:rPr lang="en-US" sz="1200" b="0" i="0" u="none" strike="noStrike" kern="1200" err="1">
                <a:solidFill>
                  <a:schemeClr val="tx1"/>
                </a:solidFill>
                <a:effectLst/>
                <a:latin typeface="+mn-lt"/>
                <a:ea typeface="+mn-ea"/>
                <a:cs typeface="+mn-cs"/>
              </a:rPr>
              <a:t>retourner</a:t>
            </a:r>
            <a:r>
              <a:rPr lang="en-US" sz="1200" b="0" i="0" u="none" strike="noStrike" kern="1200">
                <a:solidFill>
                  <a:schemeClr val="tx1"/>
                </a:solidFill>
                <a:effectLst/>
                <a:latin typeface="+mn-lt"/>
                <a:ea typeface="+mn-ea"/>
                <a:cs typeface="+mn-cs"/>
              </a:rPr>
              <a:t> à la “</a:t>
            </a:r>
            <a:r>
              <a:rPr lang="en-US" sz="1200" b="0" i="0" u="none" strike="noStrike" kern="1200" err="1">
                <a:solidFill>
                  <a:schemeClr val="tx1"/>
                </a:solidFill>
                <a:effectLst/>
                <a:latin typeface="+mn-lt"/>
                <a:ea typeface="+mn-ea"/>
                <a:cs typeface="+mn-cs"/>
              </a:rPr>
              <a:t>normale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est</a:t>
            </a:r>
            <a:r>
              <a:rPr lang="en-US" sz="1200" b="0" i="0" u="none" strike="noStrike" kern="1200">
                <a:solidFill>
                  <a:schemeClr val="tx1"/>
                </a:solidFill>
                <a:effectLst/>
                <a:latin typeface="+mn-lt"/>
                <a:ea typeface="+mn-ea"/>
                <a:cs typeface="+mn-cs"/>
              </a:rPr>
              <a:t> très fort. </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Ça</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peut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être</a:t>
            </a:r>
            <a:r>
              <a:rPr lang="en-US" sz="1200" b="0" i="0" u="none" strike="noStrike" kern="1200">
                <a:solidFill>
                  <a:schemeClr val="tx1"/>
                </a:solidFill>
                <a:effectLst/>
                <a:latin typeface="+mn-lt"/>
                <a:ea typeface="+mn-ea"/>
                <a:cs typeface="+mn-cs"/>
              </a:rPr>
              <a:t> très </a:t>
            </a:r>
            <a:r>
              <a:rPr lang="en-US" sz="1200" b="0" i="0" u="none" strike="noStrike" kern="1200" err="1">
                <a:solidFill>
                  <a:schemeClr val="tx1"/>
                </a:solidFill>
                <a:effectLst/>
                <a:latin typeface="+mn-lt"/>
                <a:ea typeface="+mn-ea"/>
                <a:cs typeface="+mn-cs"/>
              </a:rPr>
              <a:t>frustrant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parce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qu’on</a:t>
            </a:r>
            <a:r>
              <a:rPr lang="en-US" sz="1200" b="0" i="0" u="none" strike="noStrike" kern="1200">
                <a:solidFill>
                  <a:schemeClr val="tx1"/>
                </a:solidFill>
                <a:effectLst/>
                <a:latin typeface="+mn-lt"/>
                <a:ea typeface="+mn-ea"/>
                <a:cs typeface="+mn-cs"/>
              </a:rPr>
              <a:t> a </a:t>
            </a:r>
            <a:r>
              <a:rPr lang="en-US" sz="1200" b="0" i="0" u="none" strike="noStrike" kern="1200" err="1">
                <a:solidFill>
                  <a:schemeClr val="tx1"/>
                </a:solidFill>
                <a:effectLst/>
                <a:latin typeface="+mn-lt"/>
                <a:ea typeface="+mn-ea"/>
                <a:cs typeface="+mn-cs"/>
              </a:rPr>
              <a:t>l’impression</a:t>
            </a:r>
            <a:r>
              <a:rPr lang="en-US" sz="1200" b="0" i="0" u="none" strike="noStrike" kern="1200">
                <a:solidFill>
                  <a:schemeClr val="tx1"/>
                </a:solidFill>
                <a:effectLst/>
                <a:latin typeface="+mn-lt"/>
                <a:ea typeface="+mn-ea"/>
                <a:cs typeface="+mn-cs"/>
              </a:rPr>
              <a:t> de </a:t>
            </a:r>
            <a:r>
              <a:rPr lang="en-US" sz="1200" b="0" i="0" u="none" strike="noStrike" kern="1200" err="1">
                <a:solidFill>
                  <a:schemeClr val="tx1"/>
                </a:solidFill>
                <a:effectLst/>
                <a:latin typeface="+mn-lt"/>
                <a:ea typeface="+mn-ea"/>
                <a:cs typeface="+mn-cs"/>
              </a:rPr>
              <a:t>tourner</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rond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parce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qu’on</a:t>
            </a:r>
            <a:r>
              <a:rPr lang="en-US" sz="1200" b="0" i="0" u="none" strike="noStrike" kern="1200">
                <a:solidFill>
                  <a:schemeClr val="tx1"/>
                </a:solidFill>
                <a:effectLst/>
                <a:latin typeface="+mn-lt"/>
                <a:ea typeface="+mn-ea"/>
                <a:cs typeface="+mn-cs"/>
              </a:rPr>
              <a:t> commence à </a:t>
            </a:r>
            <a:r>
              <a:rPr lang="en-US" sz="1200" b="0" i="0" u="none" strike="noStrike" kern="1200" err="1">
                <a:solidFill>
                  <a:schemeClr val="tx1"/>
                </a:solidFill>
                <a:effectLst/>
                <a:latin typeface="+mn-lt"/>
                <a:ea typeface="+mn-ea"/>
                <a:cs typeface="+mn-cs"/>
              </a:rPr>
              <a:t>ressentir</a:t>
            </a:r>
            <a:r>
              <a:rPr lang="en-US" sz="1200" b="0" i="0" u="none" strike="noStrike" kern="1200">
                <a:solidFill>
                  <a:schemeClr val="tx1"/>
                </a:solidFill>
                <a:effectLst/>
                <a:latin typeface="+mn-lt"/>
                <a:ea typeface="+mn-ea"/>
                <a:cs typeface="+mn-cs"/>
              </a:rPr>
              <a:t> les choses, à </a:t>
            </a:r>
            <a:r>
              <a:rPr lang="en-US" sz="1200" b="0" i="0" u="none" strike="noStrike" kern="1200" err="1">
                <a:solidFill>
                  <a:schemeClr val="tx1"/>
                </a:solidFill>
                <a:effectLst/>
                <a:latin typeface="+mn-lt"/>
                <a:ea typeface="+mn-ea"/>
                <a:cs typeface="+mn-cs"/>
              </a:rPr>
              <a:t>s’en</a:t>
            </a:r>
            <a:r>
              <a:rPr lang="en-US" sz="1200" b="0" i="0" u="none" strike="noStrike" kern="1200">
                <a:solidFill>
                  <a:schemeClr val="tx1"/>
                </a:solidFill>
                <a:effectLst/>
                <a:latin typeface="+mn-lt"/>
                <a:ea typeface="+mn-ea"/>
                <a:cs typeface="+mn-cs"/>
              </a:rPr>
              <a:t> souvenir.</a:t>
            </a:r>
          </a:p>
          <a:p>
            <a:pPr rtl="0" fontAlgn="base"/>
            <a:r>
              <a:rPr lang="en-US" sz="1200" b="0" i="0" u="none" strike="noStrike" kern="1200" err="1">
                <a:solidFill>
                  <a:schemeClr val="tx1"/>
                </a:solidFill>
                <a:effectLst/>
                <a:latin typeface="+mn-lt"/>
                <a:ea typeface="+mn-ea"/>
                <a:cs typeface="+mn-cs"/>
              </a:rPr>
              <a:t>C’est</a:t>
            </a:r>
            <a:r>
              <a:rPr lang="en-US" sz="1200" b="0" i="0" u="none" strike="noStrike" kern="1200">
                <a:solidFill>
                  <a:schemeClr val="tx1"/>
                </a:solidFill>
                <a:effectLst/>
                <a:latin typeface="+mn-lt"/>
                <a:ea typeface="+mn-ea"/>
                <a:cs typeface="+mn-cs"/>
              </a:rPr>
              <a:t> difficile de </a:t>
            </a:r>
            <a:r>
              <a:rPr lang="en-US" sz="1200" b="0" i="0" u="none" strike="noStrike" kern="1200" err="1">
                <a:solidFill>
                  <a:schemeClr val="tx1"/>
                </a:solidFill>
                <a:effectLst/>
                <a:latin typeface="+mn-lt"/>
                <a:ea typeface="+mn-ea"/>
                <a:cs typeface="+mn-cs"/>
              </a:rPr>
              <a:t>reconnaître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cela</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comme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étant</a:t>
            </a:r>
            <a:r>
              <a:rPr lang="en-US" sz="1200" b="0" i="0" u="none" strike="noStrike" kern="1200">
                <a:solidFill>
                  <a:schemeClr val="tx1"/>
                </a:solidFill>
                <a:effectLst/>
                <a:latin typeface="+mn-lt"/>
                <a:ea typeface="+mn-ea"/>
                <a:cs typeface="+mn-cs"/>
              </a:rPr>
              <a:t> du </a:t>
            </a:r>
            <a:r>
              <a:rPr lang="en-US" sz="1200" b="0" i="0" u="none" strike="noStrike" kern="1200" err="1">
                <a:solidFill>
                  <a:schemeClr val="tx1"/>
                </a:solidFill>
                <a:effectLst/>
                <a:latin typeface="+mn-lt"/>
                <a:ea typeface="+mn-ea"/>
                <a:cs typeface="+mn-cs"/>
              </a:rPr>
              <a:t>progrès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compte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tenu</a:t>
            </a:r>
            <a:r>
              <a:rPr lang="en-US" sz="1200" b="0" i="0" u="none" strike="noStrike" kern="1200">
                <a:solidFill>
                  <a:schemeClr val="tx1"/>
                </a:solidFill>
                <a:effectLst/>
                <a:latin typeface="+mn-lt"/>
                <a:ea typeface="+mn-ea"/>
                <a:cs typeface="+mn-cs"/>
              </a:rPr>
              <a:t> que </a:t>
            </a:r>
            <a:r>
              <a:rPr lang="en-US" sz="1200" b="0" i="0" u="none" strike="noStrike" kern="1200" err="1">
                <a:solidFill>
                  <a:schemeClr val="tx1"/>
                </a:solidFill>
                <a:effectLst/>
                <a:latin typeface="+mn-lt"/>
                <a:ea typeface="+mn-ea"/>
                <a:cs typeface="+mn-cs"/>
              </a:rPr>
              <a:t>ce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n’est</a:t>
            </a:r>
            <a:r>
              <a:rPr lang="en-US" sz="1200" b="0" i="0" u="none" strike="noStrike" kern="1200">
                <a:solidFill>
                  <a:schemeClr val="tx1"/>
                </a:solidFill>
                <a:effectLst/>
                <a:latin typeface="+mn-lt"/>
                <a:ea typeface="+mn-ea"/>
                <a:cs typeface="+mn-cs"/>
              </a:rPr>
              <a:t> pas </a:t>
            </a:r>
            <a:r>
              <a:rPr lang="en-US" sz="1200" b="0" i="0" u="none" strike="noStrike" kern="1200" err="1">
                <a:solidFill>
                  <a:schemeClr val="tx1"/>
                </a:solidFill>
                <a:effectLst/>
                <a:latin typeface="+mn-lt"/>
                <a:ea typeface="+mn-ea"/>
                <a:cs typeface="+mn-cs"/>
              </a:rPr>
              <a:t>agréable</a:t>
            </a:r>
            <a:r>
              <a:rPr lang="en-US" sz="1200" b="0" i="0" u="none" strike="noStrike" kern="1200">
                <a:solidFill>
                  <a:schemeClr val="tx1"/>
                </a:solidFill>
                <a:effectLst/>
                <a:latin typeface="+mn-lt"/>
                <a:ea typeface="+mn-ea"/>
                <a:cs typeface="+mn-cs"/>
              </a:rPr>
              <a:t>.</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Parfois </a:t>
            </a:r>
            <a:r>
              <a:rPr lang="en-US" sz="1200" b="0" i="0" kern="1200" err="1">
                <a:solidFill>
                  <a:schemeClr val="tx1"/>
                </a:solidFill>
                <a:effectLst/>
                <a:latin typeface="+mn-lt"/>
                <a:ea typeface="+mn-ea"/>
                <a:cs typeface="+mn-cs"/>
              </a:rPr>
              <a:t>c’est</a:t>
            </a:r>
            <a:r>
              <a:rPr lang="en-US" sz="1200" b="0" i="0" kern="1200">
                <a:solidFill>
                  <a:schemeClr val="tx1"/>
                </a:solidFill>
                <a:effectLst/>
                <a:latin typeface="+mn-lt"/>
                <a:ea typeface="+mn-ea"/>
                <a:cs typeface="+mn-cs"/>
              </a:rPr>
              <a:t> aidant </a:t>
            </a:r>
            <a:r>
              <a:rPr lang="en-US" sz="1200" b="0" i="0" kern="1200" err="1">
                <a:solidFill>
                  <a:schemeClr val="tx1"/>
                </a:solidFill>
                <a:effectLst/>
                <a:latin typeface="+mn-lt"/>
                <a:ea typeface="+mn-ea"/>
                <a:cs typeface="+mn-cs"/>
              </a:rPr>
              <a:t>d’amener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comparaison</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blessure</a:t>
            </a:r>
            <a:r>
              <a:rPr lang="en-US" sz="1200" b="0" i="0" kern="1200">
                <a:solidFill>
                  <a:schemeClr val="tx1"/>
                </a:solidFill>
                <a:effectLst/>
                <a:latin typeface="+mn-lt"/>
                <a:ea typeface="+mn-ea"/>
                <a:cs typeface="+mn-cs"/>
              </a:rPr>
              <a:t> physique…</a:t>
            </a:r>
          </a:p>
          <a:p>
            <a:pPr rtl="0" fontAlgn="base"/>
            <a:r>
              <a:rPr lang="en-US" sz="1200" b="0" i="0" kern="1200">
                <a:solidFill>
                  <a:schemeClr val="tx1"/>
                </a:solidFill>
                <a:effectLst/>
                <a:latin typeface="+mn-lt"/>
                <a:ea typeface="+mn-ea"/>
                <a:cs typeface="+mn-cs"/>
              </a:rPr>
              <a:t>Si, par </a:t>
            </a:r>
            <a:r>
              <a:rPr lang="en-US" sz="1200" b="0" i="0" kern="1200" err="1">
                <a:solidFill>
                  <a:schemeClr val="tx1"/>
                </a:solidFill>
                <a:effectLst/>
                <a:latin typeface="+mn-lt"/>
                <a:ea typeface="+mn-ea"/>
                <a:cs typeface="+mn-cs"/>
              </a:rPr>
              <a:t>exemple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j’ai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cassé</a:t>
            </a:r>
            <a:r>
              <a:rPr lang="en-US" sz="1200" b="0" i="0" kern="1200">
                <a:solidFill>
                  <a:schemeClr val="tx1"/>
                </a:solidFill>
                <a:effectLst/>
                <a:latin typeface="+mn-lt"/>
                <a:ea typeface="+mn-ea"/>
                <a:cs typeface="+mn-cs"/>
              </a:rPr>
              <a:t> ma jambe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faisant</a:t>
            </a:r>
            <a:r>
              <a:rPr lang="en-US" sz="1200" b="0" i="0" kern="1200">
                <a:solidFill>
                  <a:schemeClr val="tx1"/>
                </a:solidFill>
                <a:effectLst/>
                <a:latin typeface="+mn-lt"/>
                <a:ea typeface="+mn-ea"/>
                <a:cs typeface="+mn-cs"/>
              </a:rPr>
              <a:t> du ski. </a:t>
            </a:r>
          </a:p>
          <a:p>
            <a:pPr rtl="0" fontAlgn="base"/>
            <a:r>
              <a:rPr lang="en-US" sz="1200" b="0" i="0" kern="1200">
                <a:solidFill>
                  <a:schemeClr val="tx1"/>
                </a:solidFill>
                <a:effectLst/>
                <a:latin typeface="+mn-lt"/>
                <a:ea typeface="+mn-ea"/>
                <a:cs typeface="+mn-cs"/>
              </a:rPr>
              <a:t>Au moment, de </a:t>
            </a:r>
            <a:r>
              <a:rPr lang="en-US" sz="1200" b="0" i="0" kern="1200" err="1">
                <a:solidFill>
                  <a:schemeClr val="tx1"/>
                </a:solidFill>
                <a:effectLst/>
                <a:latin typeface="+mn-lt"/>
                <a:ea typeface="+mn-ea"/>
                <a:cs typeface="+mn-cs"/>
              </a:rPr>
              <a:t>l’accident</a:t>
            </a:r>
            <a:r>
              <a:rPr lang="en-US" sz="1200" b="0" i="0" kern="1200">
                <a:solidFill>
                  <a:schemeClr val="tx1"/>
                </a:solidFill>
                <a:effectLst/>
                <a:latin typeface="+mn-lt"/>
                <a:ea typeface="+mn-ea"/>
                <a:cs typeface="+mn-cs"/>
              </a:rPr>
              <a:t> il </a:t>
            </a:r>
            <a:r>
              <a:rPr lang="en-US" sz="1200" b="0" i="0" kern="1200" err="1">
                <a:solidFill>
                  <a:schemeClr val="tx1"/>
                </a:solidFill>
                <a:effectLst/>
                <a:latin typeface="+mn-lt"/>
                <a:ea typeface="+mn-ea"/>
                <a:cs typeface="+mn-cs"/>
              </a:rPr>
              <a:t>est</a:t>
            </a:r>
            <a:r>
              <a:rPr lang="en-US" sz="1200" b="0" i="0" kern="1200">
                <a:solidFill>
                  <a:schemeClr val="tx1"/>
                </a:solidFill>
                <a:effectLst/>
                <a:latin typeface="+mn-lt"/>
                <a:ea typeface="+mn-ea"/>
                <a:cs typeface="+mn-cs"/>
              </a:rPr>
              <a:t> fort probable que je </a:t>
            </a:r>
            <a:r>
              <a:rPr lang="en-US" sz="1200" b="0" i="0" kern="1200" err="1">
                <a:solidFill>
                  <a:schemeClr val="tx1"/>
                </a:solidFill>
                <a:effectLst/>
                <a:latin typeface="+mn-lt"/>
                <a:ea typeface="+mn-ea"/>
                <a:cs typeface="+mn-cs"/>
              </a:rPr>
              <a:t>vive</a:t>
            </a:r>
            <a:r>
              <a:rPr lang="en-US" sz="1200" b="0" i="0" kern="1200">
                <a:solidFill>
                  <a:schemeClr val="tx1"/>
                </a:solidFill>
                <a:effectLst/>
                <a:latin typeface="+mn-lt"/>
                <a:ea typeface="+mn-ea"/>
                <a:cs typeface="+mn-cs"/>
              </a:rPr>
              <a:t> le choc… les hormones de stress </a:t>
            </a:r>
            <a:r>
              <a:rPr lang="en-US" sz="1200" b="0" i="0" kern="1200" err="1">
                <a:solidFill>
                  <a:schemeClr val="tx1"/>
                </a:solidFill>
                <a:effectLst/>
                <a:latin typeface="+mn-lt"/>
                <a:ea typeface="+mn-ea"/>
                <a:cs typeface="+mn-cs"/>
              </a:rPr>
              <a:t>vont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même</a:t>
            </a:r>
            <a:r>
              <a:rPr lang="en-US" sz="1200" b="0" i="0" kern="1200">
                <a:solidFill>
                  <a:schemeClr val="tx1"/>
                </a:solidFill>
                <a:effectLst/>
                <a:latin typeface="+mn-lt"/>
                <a:ea typeface="+mn-ea"/>
                <a:cs typeface="+mn-cs"/>
              </a:rPr>
              <a:t> faire </a:t>
            </a:r>
            <a:r>
              <a:rPr lang="en-US" sz="1200" b="0" i="0" kern="1200" err="1">
                <a:solidFill>
                  <a:schemeClr val="tx1"/>
                </a:solidFill>
                <a:effectLst/>
                <a:latin typeface="+mn-lt"/>
                <a:ea typeface="+mn-ea"/>
                <a:cs typeface="+mn-cs"/>
              </a:rPr>
              <a:t>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sorte</a:t>
            </a:r>
            <a:r>
              <a:rPr lang="en-US" sz="1200" b="0" i="0" kern="1200">
                <a:solidFill>
                  <a:schemeClr val="tx1"/>
                </a:solidFill>
                <a:effectLst/>
                <a:latin typeface="+mn-lt"/>
                <a:ea typeface="+mn-ea"/>
                <a:cs typeface="+mn-cs"/>
              </a:rPr>
              <a:t> que je ne </a:t>
            </a:r>
            <a:r>
              <a:rPr lang="en-US" sz="1200" b="0" i="0" kern="1200" err="1">
                <a:solidFill>
                  <a:schemeClr val="tx1"/>
                </a:solidFill>
                <a:effectLst/>
                <a:latin typeface="+mn-lt"/>
                <a:ea typeface="+mn-ea"/>
                <a:cs typeface="+mn-cs"/>
              </a:rPr>
              <a:t>ressente</a:t>
            </a:r>
            <a:r>
              <a:rPr lang="en-US" sz="1200" b="0" i="0" kern="1200">
                <a:solidFill>
                  <a:schemeClr val="tx1"/>
                </a:solidFill>
                <a:effectLst/>
                <a:latin typeface="+mn-lt"/>
                <a:ea typeface="+mn-ea"/>
                <a:cs typeface="+mn-cs"/>
              </a:rPr>
              <a:t> pas </a:t>
            </a:r>
            <a:r>
              <a:rPr lang="en-US" sz="1200" b="0" i="0" kern="1200" err="1">
                <a:solidFill>
                  <a:schemeClr val="tx1"/>
                </a:solidFill>
                <a:effectLst/>
                <a:latin typeface="+mn-lt"/>
                <a:ea typeface="+mn-ea"/>
                <a:cs typeface="+mn-cs"/>
              </a:rPr>
              <a:t>immédiatement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toute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l’intensité</a:t>
            </a:r>
            <a:r>
              <a:rPr lang="en-US" sz="1200" b="0" i="0" kern="1200">
                <a:solidFill>
                  <a:schemeClr val="tx1"/>
                </a:solidFill>
                <a:effectLst/>
                <a:latin typeface="+mn-lt"/>
                <a:ea typeface="+mn-ea"/>
                <a:cs typeface="+mn-cs"/>
              </a:rPr>
              <a:t> de la </a:t>
            </a:r>
            <a:r>
              <a:rPr lang="en-US" sz="1200" b="0" i="0" kern="1200" err="1">
                <a:solidFill>
                  <a:schemeClr val="tx1"/>
                </a:solidFill>
                <a:effectLst/>
                <a:latin typeface="+mn-lt"/>
                <a:ea typeface="+mn-ea"/>
                <a:cs typeface="+mn-cs"/>
              </a:rPr>
              <a:t>douleur</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Le </a:t>
            </a:r>
            <a:r>
              <a:rPr lang="en-US" sz="1200" b="0" i="0" kern="1200" err="1">
                <a:solidFill>
                  <a:schemeClr val="tx1"/>
                </a:solidFill>
                <a:effectLst/>
                <a:latin typeface="+mn-lt"/>
                <a:ea typeface="+mn-ea"/>
                <a:cs typeface="+mn-cs"/>
              </a:rPr>
              <a:t>réajustement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est</a:t>
            </a:r>
            <a:r>
              <a:rPr lang="en-US" sz="1200" b="0" i="0" kern="1200">
                <a:solidFill>
                  <a:schemeClr val="tx1"/>
                </a:solidFill>
                <a:effectLst/>
                <a:latin typeface="+mn-lt"/>
                <a:ea typeface="+mn-ea"/>
                <a:cs typeface="+mn-cs"/>
              </a:rPr>
              <a:t> la phase </a:t>
            </a:r>
            <a:r>
              <a:rPr lang="en-US" sz="1200" b="0" i="0" kern="1200" err="1">
                <a:solidFill>
                  <a:schemeClr val="tx1"/>
                </a:solidFill>
                <a:effectLst/>
                <a:latin typeface="+mn-lt"/>
                <a:ea typeface="+mn-ea"/>
                <a:cs typeface="+mn-cs"/>
              </a:rPr>
              <a:t>durant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laquelle</a:t>
            </a:r>
            <a:r>
              <a:rPr lang="en-US" sz="1200" b="0" i="0" kern="1200">
                <a:solidFill>
                  <a:schemeClr val="tx1"/>
                </a:solidFill>
                <a:effectLst/>
                <a:latin typeface="+mn-lt"/>
                <a:ea typeface="+mn-ea"/>
                <a:cs typeface="+mn-cs"/>
              </a:rPr>
              <a:t> je </a:t>
            </a:r>
            <a:r>
              <a:rPr lang="en-US" sz="1200" b="0" i="0" kern="1200" err="1">
                <a:solidFill>
                  <a:schemeClr val="tx1"/>
                </a:solidFill>
                <a:effectLst/>
                <a:latin typeface="+mn-lt"/>
                <a:ea typeface="+mn-ea"/>
                <a:cs typeface="+mn-cs"/>
              </a:rPr>
              <a:t>porte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mon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plâtre</a:t>
            </a:r>
            <a:r>
              <a:rPr lang="en-US" sz="1200" b="0" i="0" kern="1200">
                <a:solidFill>
                  <a:schemeClr val="tx1"/>
                </a:solidFill>
                <a:effectLst/>
                <a:latin typeface="+mn-lt"/>
                <a:ea typeface="+mn-ea"/>
                <a:cs typeface="+mn-cs"/>
              </a:rPr>
              <a:t> et je </a:t>
            </a:r>
            <a:r>
              <a:rPr lang="en-US" sz="1200" b="0" i="0" kern="1200" err="1">
                <a:solidFill>
                  <a:schemeClr val="tx1"/>
                </a:solidFill>
                <a:effectLst/>
                <a:latin typeface="+mn-lt"/>
                <a:ea typeface="+mn-ea"/>
                <a:cs typeface="+mn-cs"/>
              </a:rPr>
              <a:t>permets</a:t>
            </a:r>
            <a:r>
              <a:rPr lang="en-US" sz="1200" b="0" i="0" kern="1200">
                <a:solidFill>
                  <a:schemeClr val="tx1"/>
                </a:solidFill>
                <a:effectLst/>
                <a:latin typeface="+mn-lt"/>
                <a:ea typeface="+mn-ea"/>
                <a:cs typeface="+mn-cs"/>
              </a:rPr>
              <a:t> à </a:t>
            </a:r>
            <a:r>
              <a:rPr lang="en-US" sz="1200" b="0" i="0" kern="1200" err="1">
                <a:solidFill>
                  <a:schemeClr val="tx1"/>
                </a:solidFill>
                <a:effectLst/>
                <a:latin typeface="+mn-lt"/>
                <a:ea typeface="+mn-ea"/>
                <a:cs typeface="+mn-cs"/>
              </a:rPr>
              <a:t>mes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os</a:t>
            </a:r>
            <a:r>
              <a:rPr lang="en-US" sz="1200" b="0" i="0" kern="1200">
                <a:solidFill>
                  <a:schemeClr val="tx1"/>
                </a:solidFill>
                <a:effectLst/>
                <a:latin typeface="+mn-lt"/>
                <a:ea typeface="+mn-ea"/>
                <a:cs typeface="+mn-cs"/>
              </a:rPr>
              <a:t> de se replacer. </a:t>
            </a:r>
            <a:r>
              <a:rPr lang="en-US" sz="1200" b="0" i="0" kern="1200" err="1">
                <a:solidFill>
                  <a:schemeClr val="tx1"/>
                </a:solidFill>
                <a:effectLst/>
                <a:latin typeface="+mn-lt"/>
                <a:ea typeface="+mn-ea"/>
                <a:cs typeface="+mn-cs"/>
              </a:rPr>
              <a:t>J’évite</a:t>
            </a:r>
            <a:r>
              <a:rPr lang="en-US" sz="1200" b="0" i="0" kern="1200">
                <a:solidFill>
                  <a:schemeClr val="tx1"/>
                </a:solidFill>
                <a:effectLst/>
                <a:latin typeface="+mn-lt"/>
                <a:ea typeface="+mn-ea"/>
                <a:cs typeface="+mn-cs"/>
              </a:rPr>
              <a:t> des </a:t>
            </a:r>
            <a:r>
              <a:rPr lang="en-US" sz="1200" b="0" i="0" kern="1200" err="1">
                <a:solidFill>
                  <a:schemeClr val="tx1"/>
                </a:solidFill>
                <a:effectLst/>
                <a:latin typeface="+mn-lt"/>
                <a:ea typeface="+mn-ea"/>
                <a:cs typeface="+mn-cs"/>
              </a:rPr>
              <a:t>mouvements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brusques</a:t>
            </a:r>
            <a:r>
              <a:rPr lang="en-US" sz="1200" b="0" i="0" kern="1200">
                <a:solidFill>
                  <a:schemeClr val="tx1"/>
                </a:solidFill>
                <a:effectLst/>
                <a:latin typeface="+mn-lt"/>
                <a:ea typeface="+mn-ea"/>
                <a:cs typeface="+mn-cs"/>
              </a:rPr>
              <a:t>. Je </a:t>
            </a:r>
            <a:r>
              <a:rPr lang="en-US" sz="1200" b="0" i="0" kern="1200" err="1">
                <a:solidFill>
                  <a:schemeClr val="tx1"/>
                </a:solidFill>
                <a:effectLst/>
                <a:latin typeface="+mn-lt"/>
                <a:ea typeface="+mn-ea"/>
                <a:cs typeface="+mn-cs"/>
              </a:rPr>
              <a:t>vais</a:t>
            </a:r>
            <a:r>
              <a:rPr lang="en-US" sz="1200" b="0" i="0" kern="1200">
                <a:solidFill>
                  <a:schemeClr val="tx1"/>
                </a:solidFill>
                <a:effectLst/>
                <a:latin typeface="+mn-lt"/>
                <a:ea typeface="+mn-ea"/>
                <a:cs typeface="+mn-cs"/>
              </a:rPr>
              <a:t> faire très attention.</a:t>
            </a:r>
          </a:p>
          <a:p>
            <a:pPr rtl="0" fontAlgn="base"/>
            <a:r>
              <a:rPr lang="en-US" sz="1200" b="0" i="0" kern="1200">
                <a:solidFill>
                  <a:schemeClr val="tx1"/>
                </a:solidFill>
                <a:effectLst/>
                <a:latin typeface="+mn-lt"/>
                <a:ea typeface="+mn-ea"/>
                <a:cs typeface="+mn-cs"/>
              </a:rPr>
              <a:t>Au moment </a:t>
            </a:r>
            <a:r>
              <a:rPr lang="en-US" sz="1200" b="0" i="0" kern="1200" err="1">
                <a:solidFill>
                  <a:schemeClr val="tx1"/>
                </a:solidFill>
                <a:effectLst/>
                <a:latin typeface="+mn-lt"/>
                <a:ea typeface="+mn-ea"/>
                <a:cs typeface="+mn-cs"/>
              </a:rPr>
              <a:t>d’enlever</a:t>
            </a:r>
            <a:r>
              <a:rPr lang="en-US" sz="1200" b="0" i="0" kern="1200">
                <a:solidFill>
                  <a:schemeClr val="tx1"/>
                </a:solidFill>
                <a:effectLst/>
                <a:latin typeface="+mn-lt"/>
                <a:ea typeface="+mn-ea"/>
                <a:cs typeface="+mn-cs"/>
              </a:rPr>
              <a:t> le </a:t>
            </a:r>
            <a:r>
              <a:rPr lang="en-US" sz="1200" b="0" i="0" kern="1200" err="1">
                <a:solidFill>
                  <a:schemeClr val="tx1"/>
                </a:solidFill>
                <a:effectLst/>
                <a:latin typeface="+mn-lt"/>
                <a:ea typeface="+mn-ea"/>
                <a:cs typeface="+mn-cs"/>
              </a:rPr>
              <a:t>plâtre</a:t>
            </a:r>
            <a:r>
              <a:rPr lang="en-US" sz="1200" b="0" i="0" kern="1200">
                <a:solidFill>
                  <a:schemeClr val="tx1"/>
                </a:solidFill>
                <a:effectLst/>
                <a:latin typeface="+mn-lt"/>
                <a:ea typeface="+mn-ea"/>
                <a:cs typeface="+mn-cs"/>
              </a:rPr>
              <a:t>, je </a:t>
            </a:r>
            <a:r>
              <a:rPr lang="en-US" sz="1200" b="0" i="0" kern="1200" err="1">
                <a:solidFill>
                  <a:schemeClr val="tx1"/>
                </a:solidFill>
                <a:effectLst/>
                <a:latin typeface="+mn-lt"/>
                <a:ea typeface="+mn-ea"/>
                <a:cs typeface="+mn-cs"/>
              </a:rPr>
              <a:t>voudrais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juste</a:t>
            </a:r>
            <a:r>
              <a:rPr lang="en-US" sz="1200" b="0" i="0" kern="1200">
                <a:solidFill>
                  <a:schemeClr val="tx1"/>
                </a:solidFill>
                <a:effectLst/>
                <a:latin typeface="+mn-lt"/>
                <a:ea typeface="+mn-ea"/>
                <a:cs typeface="+mn-cs"/>
              </a:rPr>
              <a:t> marcher </a:t>
            </a:r>
            <a:r>
              <a:rPr lang="en-US" sz="1200" b="0" i="0" kern="1200" err="1">
                <a:solidFill>
                  <a:schemeClr val="tx1"/>
                </a:solidFill>
                <a:effectLst/>
                <a:latin typeface="+mn-lt"/>
                <a:ea typeface="+mn-ea"/>
                <a:cs typeface="+mn-cs"/>
              </a:rPr>
              <a:t>normalement</a:t>
            </a:r>
            <a:r>
              <a:rPr lang="en-US" sz="1200" b="0" i="0" kern="1200">
                <a:solidFill>
                  <a:schemeClr val="tx1"/>
                </a:solidFill>
                <a:effectLst/>
                <a:latin typeface="+mn-lt"/>
                <a:ea typeface="+mn-ea"/>
                <a:cs typeface="+mn-cs"/>
              </a:rPr>
              <a:t> encore </a:t>
            </a:r>
            <a:r>
              <a:rPr lang="en-US" sz="1200" b="0" i="0" kern="1200" err="1">
                <a:solidFill>
                  <a:schemeClr val="tx1"/>
                </a:solidFill>
                <a:effectLst/>
                <a:latin typeface="+mn-lt"/>
                <a:ea typeface="+mn-ea"/>
                <a:cs typeface="+mn-cs"/>
              </a:rPr>
              <a:t>mais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ça</a:t>
            </a:r>
            <a:r>
              <a:rPr lang="en-US" sz="1200" b="0" i="0" kern="1200">
                <a:solidFill>
                  <a:schemeClr val="tx1"/>
                </a:solidFill>
                <a:effectLst/>
                <a:latin typeface="+mn-lt"/>
                <a:ea typeface="+mn-ea"/>
                <a:cs typeface="+mn-cs"/>
              </a:rPr>
              <a:t> fait ENCORE mal et </a:t>
            </a:r>
            <a:r>
              <a:rPr lang="en-US" sz="1200" b="0" i="0" kern="1200" err="1">
                <a:solidFill>
                  <a:schemeClr val="tx1"/>
                </a:solidFill>
                <a:effectLst/>
                <a:latin typeface="+mn-lt"/>
                <a:ea typeface="+mn-ea"/>
                <a:cs typeface="+mn-cs"/>
              </a:rPr>
              <a:t>j’ai</a:t>
            </a:r>
            <a:r>
              <a:rPr lang="en-US" sz="1200" b="0" i="0" kern="1200">
                <a:solidFill>
                  <a:schemeClr val="tx1"/>
                </a:solidFill>
                <a:effectLst/>
                <a:latin typeface="+mn-lt"/>
                <a:ea typeface="+mn-ea"/>
                <a:cs typeface="+mn-cs"/>
              </a:rPr>
              <a:t> encore </a:t>
            </a:r>
            <a:r>
              <a:rPr lang="en-US" sz="1200" b="0" i="0" kern="1200" err="1">
                <a:solidFill>
                  <a:schemeClr val="tx1"/>
                </a:solidFill>
                <a:effectLst/>
                <a:latin typeface="+mn-lt"/>
                <a:ea typeface="+mn-ea"/>
                <a:cs typeface="+mn-cs"/>
              </a:rPr>
              <a:t>besoin</a:t>
            </a:r>
            <a:r>
              <a:rPr lang="en-US" sz="1200" b="0" i="0" kern="1200">
                <a:solidFill>
                  <a:schemeClr val="tx1"/>
                </a:solidFill>
                <a:effectLst/>
                <a:latin typeface="+mn-lt"/>
                <a:ea typeface="+mn-ea"/>
                <a:cs typeface="+mn-cs"/>
              </a:rPr>
              <a:t> de </a:t>
            </a:r>
            <a:r>
              <a:rPr lang="en-US" sz="1200" b="0" i="0" kern="1200" err="1">
                <a:solidFill>
                  <a:schemeClr val="tx1"/>
                </a:solidFill>
                <a:effectLst/>
                <a:latin typeface="+mn-lt"/>
                <a:ea typeface="+mn-ea"/>
                <a:cs typeface="+mn-cs"/>
              </a:rPr>
              <a:t>physiothérapie</a:t>
            </a:r>
            <a:r>
              <a:rPr lang="en-US" sz="1200" b="0" i="0" kern="1200">
                <a:solidFill>
                  <a:schemeClr val="tx1"/>
                </a:solidFill>
                <a:effectLst/>
                <a:latin typeface="+mn-lt"/>
                <a:ea typeface="+mn-ea"/>
                <a:cs typeface="+mn-cs"/>
              </a:rPr>
              <a:t>.</a:t>
            </a:r>
          </a:p>
          <a:p>
            <a:pPr rtl="0" fontAlgn="base"/>
            <a:r>
              <a:rPr lang="en-US" sz="1200" b="0" i="0" kern="1200" err="1">
                <a:solidFill>
                  <a:schemeClr val="tx1"/>
                </a:solidFill>
                <a:effectLst/>
                <a:latin typeface="+mn-lt"/>
                <a:ea typeface="+mn-ea"/>
                <a:cs typeface="+mn-cs"/>
              </a:rPr>
              <a:t>Ça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peut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être</a:t>
            </a:r>
            <a:r>
              <a:rPr lang="en-US" sz="1200" b="0" i="0" kern="1200">
                <a:solidFill>
                  <a:schemeClr val="tx1"/>
                </a:solidFill>
                <a:effectLst/>
                <a:latin typeface="+mn-lt"/>
                <a:ea typeface="+mn-ea"/>
                <a:cs typeface="+mn-cs"/>
              </a:rPr>
              <a:t> difficile de </a:t>
            </a:r>
            <a:r>
              <a:rPr lang="en-US" sz="1200" b="0" i="0" kern="1200" err="1">
                <a:solidFill>
                  <a:schemeClr val="tx1"/>
                </a:solidFill>
                <a:effectLst/>
                <a:latin typeface="+mn-lt"/>
                <a:ea typeface="+mn-ea"/>
                <a:cs typeface="+mn-cs"/>
              </a:rPr>
              <a:t>tenir</a:t>
            </a:r>
            <a:r>
              <a:rPr lang="en-US" sz="1200" b="0" i="0" kern="1200">
                <a:solidFill>
                  <a:schemeClr val="tx1"/>
                </a:solidFill>
                <a:effectLst/>
                <a:latin typeface="+mn-lt"/>
                <a:ea typeface="+mn-ea"/>
                <a:cs typeface="+mn-cs"/>
              </a:rPr>
              <a:t> la motivation pour faire </a:t>
            </a:r>
            <a:r>
              <a:rPr lang="en-US" sz="1200" b="0" i="0" kern="1200" err="1">
                <a:solidFill>
                  <a:schemeClr val="tx1"/>
                </a:solidFill>
                <a:effectLst/>
                <a:latin typeface="+mn-lt"/>
                <a:ea typeface="+mn-ea"/>
                <a:cs typeface="+mn-cs"/>
              </a:rPr>
              <a:t>mes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exercices</a:t>
            </a:r>
            <a:r>
              <a:rPr lang="en-US" sz="1200" b="0" i="0" kern="1200">
                <a:solidFill>
                  <a:schemeClr val="tx1"/>
                </a:solidFill>
                <a:effectLst/>
                <a:latin typeface="+mn-lt"/>
                <a:ea typeface="+mn-ea"/>
                <a:cs typeface="+mn-cs"/>
              </a:rPr>
              <a:t>, je </a:t>
            </a:r>
            <a:r>
              <a:rPr lang="en-US" sz="1200" b="0" i="0" kern="1200" err="1">
                <a:solidFill>
                  <a:schemeClr val="tx1"/>
                </a:solidFill>
                <a:effectLst/>
                <a:latin typeface="+mn-lt"/>
                <a:ea typeface="+mn-ea"/>
                <a:cs typeface="+mn-cs"/>
              </a:rPr>
              <a:t>vais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être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déçue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si</a:t>
            </a:r>
            <a:r>
              <a:rPr lang="en-US" sz="1200" b="0" i="0" kern="1200">
                <a:solidFill>
                  <a:schemeClr val="tx1"/>
                </a:solidFill>
                <a:effectLst/>
                <a:latin typeface="+mn-lt"/>
                <a:ea typeface="+mn-ea"/>
                <a:cs typeface="+mn-cs"/>
              </a:rPr>
              <a:t> je </a:t>
            </a:r>
            <a:r>
              <a:rPr lang="en-US" sz="1200" b="0" i="0" kern="1200" err="1">
                <a:solidFill>
                  <a:schemeClr val="tx1"/>
                </a:solidFill>
                <a:effectLst/>
                <a:latin typeface="+mn-lt"/>
                <a:ea typeface="+mn-ea"/>
                <a:cs typeface="+mn-cs"/>
              </a:rPr>
              <a:t>dois</a:t>
            </a:r>
            <a:r>
              <a:rPr lang="en-US" sz="1200" b="0" i="0" kern="1200">
                <a:solidFill>
                  <a:schemeClr val="tx1"/>
                </a:solidFill>
                <a:effectLst/>
                <a:latin typeface="+mn-lt"/>
                <a:ea typeface="+mn-ea"/>
                <a:cs typeface="+mn-cs"/>
              </a:rPr>
              <a:t> manqué des choses, </a:t>
            </a:r>
            <a:r>
              <a:rPr lang="en-US" sz="1200" b="0" i="0" kern="1200" err="1">
                <a:solidFill>
                  <a:schemeClr val="tx1"/>
                </a:solidFill>
                <a:effectLst/>
                <a:latin typeface="+mn-lt"/>
                <a:ea typeface="+mn-ea"/>
                <a:cs typeface="+mn-cs"/>
              </a:rPr>
              <a:t>avoir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l’impression</a:t>
            </a:r>
            <a:r>
              <a:rPr lang="en-US" sz="1200" b="0" i="0" kern="1200">
                <a:solidFill>
                  <a:schemeClr val="tx1"/>
                </a:solidFill>
                <a:effectLst/>
                <a:latin typeface="+mn-lt"/>
                <a:ea typeface="+mn-ea"/>
                <a:cs typeface="+mn-cs"/>
              </a:rPr>
              <a:t> que </a:t>
            </a:r>
            <a:r>
              <a:rPr lang="en-US" sz="1200" b="0" i="0" kern="1200" err="1">
                <a:solidFill>
                  <a:schemeClr val="tx1"/>
                </a:solidFill>
                <a:effectLst/>
                <a:latin typeface="+mn-lt"/>
                <a:ea typeface="+mn-ea"/>
                <a:cs typeface="+mn-cs"/>
              </a:rPr>
              <a:t>ça</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prend</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éternité</a:t>
            </a:r>
            <a:r>
              <a:rPr lang="en-US" sz="1200" b="0" i="0" kern="1200">
                <a:solidFill>
                  <a:schemeClr val="tx1"/>
                </a:solidFill>
                <a:effectLst/>
                <a:latin typeface="+mn-lt"/>
                <a:ea typeface="+mn-ea"/>
                <a:cs typeface="+mn-cs"/>
              </a:rPr>
              <a:t> et que </a:t>
            </a:r>
            <a:r>
              <a:rPr lang="en-US" sz="1200" b="0" i="0" kern="1200" err="1">
                <a:solidFill>
                  <a:schemeClr val="tx1"/>
                </a:solidFill>
                <a:effectLst/>
                <a:latin typeface="+mn-lt"/>
                <a:ea typeface="+mn-ea"/>
                <a:cs typeface="+mn-cs"/>
              </a:rPr>
              <a:t>ça</a:t>
            </a:r>
            <a:r>
              <a:rPr lang="en-US" sz="1200" b="0" i="0" kern="1200">
                <a:solidFill>
                  <a:schemeClr val="tx1"/>
                </a:solidFill>
                <a:effectLst/>
                <a:latin typeface="+mn-lt"/>
                <a:ea typeface="+mn-ea"/>
                <a:cs typeface="+mn-cs"/>
              </a:rPr>
              <a:t> ne sera jamais </a:t>
            </a:r>
            <a:r>
              <a:rPr lang="en-US" sz="1200" b="0" i="0" kern="1200" err="1">
                <a:solidFill>
                  <a:schemeClr val="tx1"/>
                </a:solidFill>
                <a:effectLst/>
                <a:latin typeface="+mn-lt"/>
                <a:ea typeface="+mn-ea"/>
                <a:cs typeface="+mn-cs"/>
              </a:rPr>
              <a:t>pareil</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US" sz="1200" b="0" i="0" kern="1200" err="1">
                <a:solidFill>
                  <a:schemeClr val="tx1"/>
                </a:solidFill>
                <a:effectLst/>
                <a:latin typeface="+mn-lt"/>
                <a:ea typeface="+mn-ea"/>
                <a:cs typeface="+mn-cs"/>
              </a:rPr>
              <a:t>Quand</a:t>
            </a:r>
            <a:r>
              <a:rPr lang="en-US" sz="1200" b="0" i="0" kern="1200">
                <a:solidFill>
                  <a:schemeClr val="tx1"/>
                </a:solidFill>
                <a:effectLst/>
                <a:latin typeface="+mn-lt"/>
                <a:ea typeface="+mn-ea"/>
                <a:cs typeface="+mn-cs"/>
              </a:rPr>
              <a:t> on blesse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partie</a:t>
            </a:r>
            <a:r>
              <a:rPr lang="en-US" sz="1200" b="0" i="0" kern="1200">
                <a:solidFill>
                  <a:schemeClr val="tx1"/>
                </a:solidFill>
                <a:effectLst/>
                <a:latin typeface="+mn-lt"/>
                <a:ea typeface="+mn-ea"/>
                <a:cs typeface="+mn-cs"/>
              </a:rPr>
              <a:t> de son corps, tout d’un coup on deviant très conscient de </a:t>
            </a:r>
            <a:r>
              <a:rPr lang="en-US" sz="1200" b="0" i="0" kern="1200" err="1">
                <a:solidFill>
                  <a:schemeClr val="tx1"/>
                </a:solidFill>
                <a:effectLst/>
                <a:latin typeface="+mn-lt"/>
                <a:ea typeface="+mn-ea"/>
                <a:cs typeface="+mn-cs"/>
              </a:rPr>
              <a:t>combien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cette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partie</a:t>
            </a:r>
            <a:r>
              <a:rPr lang="en-US" sz="1200" b="0" i="0" kern="1200">
                <a:solidFill>
                  <a:schemeClr val="tx1"/>
                </a:solidFill>
                <a:effectLst/>
                <a:latin typeface="+mn-lt"/>
                <a:ea typeface="+mn-ea"/>
                <a:cs typeface="+mn-cs"/>
              </a:rPr>
              <a:t> du corps nous </a:t>
            </a:r>
            <a:r>
              <a:rPr lang="en-US" sz="1200" b="0" i="0" kern="1200" err="1">
                <a:solidFill>
                  <a:schemeClr val="tx1"/>
                </a:solidFill>
                <a:effectLst/>
                <a:latin typeface="+mn-lt"/>
                <a:ea typeface="+mn-ea"/>
                <a:cs typeface="+mn-cs"/>
              </a:rPr>
              <a:t>sert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On </a:t>
            </a:r>
            <a:r>
              <a:rPr lang="en-US" sz="1200" b="0" i="0" kern="1200" err="1">
                <a:solidFill>
                  <a:schemeClr val="tx1"/>
                </a:solidFill>
                <a:effectLst/>
                <a:latin typeface="+mn-lt"/>
                <a:ea typeface="+mn-ea"/>
                <a:cs typeface="+mn-cs"/>
              </a:rPr>
              <a:t>apprend</a:t>
            </a:r>
            <a:r>
              <a:rPr lang="en-US" sz="1200" b="0" i="0" kern="1200">
                <a:solidFill>
                  <a:schemeClr val="tx1"/>
                </a:solidFill>
                <a:effectLst/>
                <a:latin typeface="+mn-lt"/>
                <a:ea typeface="+mn-ea"/>
                <a:cs typeface="+mn-cs"/>
              </a:rPr>
              <a:t> comment il </a:t>
            </a:r>
            <a:r>
              <a:rPr lang="en-US" sz="1200" b="0" i="0" kern="1200" err="1">
                <a:solidFill>
                  <a:schemeClr val="tx1"/>
                </a:solidFill>
                <a:effectLst/>
                <a:latin typeface="+mn-lt"/>
                <a:ea typeface="+mn-ea"/>
                <a:cs typeface="+mn-cs"/>
              </a:rPr>
              <a:t>fonctionne</a:t>
            </a:r>
            <a:r>
              <a:rPr lang="en-US" sz="1200" b="0" i="0" kern="1200">
                <a:solidFill>
                  <a:schemeClr val="tx1"/>
                </a:solidFill>
                <a:effectLst/>
                <a:latin typeface="+mn-lt"/>
                <a:ea typeface="+mn-ea"/>
                <a:cs typeface="+mn-cs"/>
              </a:rPr>
              <a:t>, comment il </a:t>
            </a:r>
            <a:r>
              <a:rPr lang="en-US" sz="1200" b="0" i="0" kern="1200" err="1">
                <a:solidFill>
                  <a:schemeClr val="tx1"/>
                </a:solidFill>
                <a:effectLst/>
                <a:latin typeface="+mn-lt"/>
                <a:ea typeface="+mn-ea"/>
                <a:cs typeface="+mn-cs"/>
              </a:rPr>
              <a:t>bouge</a:t>
            </a:r>
            <a:r>
              <a:rPr lang="en-US" sz="1200" b="0" i="0" kern="1200">
                <a:solidFill>
                  <a:schemeClr val="tx1"/>
                </a:solidFill>
                <a:effectLst/>
                <a:latin typeface="+mn-lt"/>
                <a:ea typeface="+mn-ea"/>
                <a:cs typeface="+mn-cs"/>
              </a:rPr>
              <a:t>, comment le </a:t>
            </a:r>
            <a:r>
              <a:rPr lang="en-US" sz="1200" b="0" i="0" kern="1200" err="1">
                <a:solidFill>
                  <a:schemeClr val="tx1"/>
                </a:solidFill>
                <a:effectLst/>
                <a:latin typeface="+mn-lt"/>
                <a:ea typeface="+mn-ea"/>
                <a:cs typeface="+mn-cs"/>
              </a:rPr>
              <a:t>soigner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qu’est-ce</a:t>
            </a:r>
            <a:r>
              <a:rPr lang="en-US" sz="1200" b="0" i="0" kern="1200">
                <a:solidFill>
                  <a:schemeClr val="tx1"/>
                </a:solidFill>
                <a:effectLst/>
                <a:latin typeface="+mn-lt"/>
                <a:ea typeface="+mn-ea"/>
                <a:cs typeface="+mn-cs"/>
              </a:rPr>
              <a:t> qui fait mal et </a:t>
            </a:r>
            <a:r>
              <a:rPr lang="en-US" sz="1200" b="0" i="0" kern="1200" err="1">
                <a:solidFill>
                  <a:schemeClr val="tx1"/>
                </a:solidFill>
                <a:effectLst/>
                <a:latin typeface="+mn-lt"/>
                <a:ea typeface="+mn-ea"/>
                <a:cs typeface="+mn-cs"/>
              </a:rPr>
              <a:t>qu’est-ce</a:t>
            </a:r>
            <a:r>
              <a:rPr lang="en-US" sz="1200" b="0" i="0" kern="1200">
                <a:solidFill>
                  <a:schemeClr val="tx1"/>
                </a:solidFill>
                <a:effectLst/>
                <a:latin typeface="+mn-lt"/>
                <a:ea typeface="+mn-ea"/>
                <a:cs typeface="+mn-cs"/>
              </a:rPr>
              <a:t> qui fait du bien</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Après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aggression à </a:t>
            </a:r>
            <a:r>
              <a:rPr lang="en-US" sz="1200" b="0" i="0" kern="1200" err="1">
                <a:solidFill>
                  <a:schemeClr val="tx1"/>
                </a:solidFill>
                <a:effectLst/>
                <a:latin typeface="+mn-lt"/>
                <a:ea typeface="+mn-ea"/>
                <a:cs typeface="+mn-cs"/>
              </a:rPr>
              <a:t>caractère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sexuel</a:t>
            </a:r>
            <a:r>
              <a:rPr lang="en-US" sz="1200" b="0" i="0" kern="1200">
                <a:solidFill>
                  <a:schemeClr val="tx1"/>
                </a:solidFill>
                <a:effectLst/>
                <a:latin typeface="+mn-lt"/>
                <a:ea typeface="+mn-ea"/>
                <a:cs typeface="+mn-cs"/>
              </a:rPr>
              <a:t>, il </a:t>
            </a:r>
            <a:r>
              <a:rPr lang="en-US" sz="1200" b="0" i="0" kern="1200" err="1">
                <a:solidFill>
                  <a:schemeClr val="tx1"/>
                </a:solidFill>
                <a:effectLst/>
                <a:latin typeface="+mn-lt"/>
                <a:ea typeface="+mn-ea"/>
                <a:cs typeface="+mn-cs"/>
              </a:rPr>
              <a:t>s’agit</a:t>
            </a:r>
            <a:r>
              <a:rPr lang="en-US" sz="1200" b="0" i="0" kern="1200">
                <a:solidFill>
                  <a:schemeClr val="tx1"/>
                </a:solidFill>
                <a:effectLst/>
                <a:latin typeface="+mn-lt"/>
                <a:ea typeface="+mn-ea"/>
                <a:cs typeface="+mn-cs"/>
              </a:rPr>
              <a:t> d’un </a:t>
            </a:r>
            <a:r>
              <a:rPr lang="en-US" sz="1200" b="0" i="0" kern="1200" err="1">
                <a:solidFill>
                  <a:schemeClr val="tx1"/>
                </a:solidFill>
                <a:effectLst/>
                <a:latin typeface="+mn-lt"/>
                <a:ea typeface="+mn-ea"/>
                <a:cs typeface="+mn-cs"/>
              </a:rPr>
              <a:t>processus</a:t>
            </a:r>
            <a:r>
              <a:rPr lang="en-US" sz="1200" b="0" i="0" kern="1200">
                <a:solidFill>
                  <a:schemeClr val="tx1"/>
                </a:solidFill>
                <a:effectLst/>
                <a:latin typeface="+mn-lt"/>
                <a:ea typeface="+mn-ea"/>
                <a:cs typeface="+mn-cs"/>
              </a:rPr>
              <a:t> semblable sur le plan de la </a:t>
            </a:r>
            <a:r>
              <a:rPr lang="en-US" sz="1200" b="0" i="0" kern="1200" err="1">
                <a:solidFill>
                  <a:schemeClr val="tx1"/>
                </a:solidFill>
                <a:effectLst/>
                <a:latin typeface="+mn-lt"/>
                <a:ea typeface="+mn-ea"/>
                <a:cs typeface="+mn-cs"/>
              </a:rPr>
              <a:t>connaissance</a:t>
            </a:r>
            <a:r>
              <a:rPr lang="en-US" sz="1200" b="0" i="0" kern="1200">
                <a:solidFill>
                  <a:schemeClr val="tx1"/>
                </a:solidFill>
                <a:effectLst/>
                <a:latin typeface="+mn-lt"/>
                <a:ea typeface="+mn-ea"/>
                <a:cs typeface="+mn-cs"/>
              </a:rPr>
              <a:t> de soi – de </a:t>
            </a:r>
            <a:r>
              <a:rPr lang="en-US" sz="1200" b="0" i="0" kern="1200" err="1">
                <a:solidFill>
                  <a:schemeClr val="tx1"/>
                </a:solidFill>
                <a:effectLst/>
                <a:latin typeface="+mn-lt"/>
                <a:ea typeface="+mn-ea"/>
                <a:cs typeface="+mn-cs"/>
              </a:rPr>
              <a:t>ses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déclencheurs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peurs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émotions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besoins</a:t>
            </a:r>
            <a:r>
              <a:rPr lang="en-US" sz="1200" b="0" i="0" kern="1200">
                <a:solidFill>
                  <a:schemeClr val="tx1"/>
                </a:solidFill>
                <a:effectLst/>
                <a:latin typeface="+mn-lt"/>
                <a:ea typeface="+mn-ea"/>
                <a:cs typeface="+mn-cs"/>
              </a:rPr>
              <a:t>…</a:t>
            </a:r>
          </a:p>
          <a:p>
            <a:pPr rtl="0" fontAlgn="base"/>
            <a:r>
              <a:rPr lang="en-US" sz="1200" b="0" i="0" kern="1200" err="1">
                <a:solidFill>
                  <a:schemeClr val="tx1"/>
                </a:solidFill>
                <a:effectLst/>
                <a:latin typeface="+mn-lt"/>
                <a:ea typeface="+mn-ea"/>
                <a:cs typeface="+mn-cs"/>
              </a:rPr>
              <a:t>C’est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pouquoi</a:t>
            </a:r>
            <a:r>
              <a:rPr lang="en-US" sz="1200" b="0" i="0" kern="1200">
                <a:solidFill>
                  <a:schemeClr val="tx1"/>
                </a:solidFill>
                <a:effectLst/>
                <a:latin typeface="+mn-lt"/>
                <a:ea typeface="+mn-ea"/>
                <a:cs typeface="+mn-cs"/>
              </a:rPr>
              <a:t> on invite la </a:t>
            </a:r>
            <a:r>
              <a:rPr lang="en-US" sz="1200" b="0" i="0" kern="1200" err="1">
                <a:solidFill>
                  <a:schemeClr val="tx1"/>
                </a:solidFill>
                <a:effectLst/>
                <a:latin typeface="+mn-lt"/>
                <a:ea typeface="+mn-ea"/>
                <a:cs typeface="+mn-cs"/>
              </a:rPr>
              <a:t>personne</a:t>
            </a:r>
            <a:r>
              <a:rPr lang="en-US" sz="1200" b="0" i="0" kern="1200">
                <a:solidFill>
                  <a:schemeClr val="tx1"/>
                </a:solidFill>
                <a:effectLst/>
                <a:latin typeface="+mn-lt"/>
                <a:ea typeface="+mn-ea"/>
                <a:cs typeface="+mn-cs"/>
              </a:rPr>
              <a:t> à identifier </a:t>
            </a:r>
            <a:r>
              <a:rPr lang="en-US" sz="1200" b="0" i="0" kern="1200" err="1">
                <a:solidFill>
                  <a:schemeClr val="tx1"/>
                </a:solidFill>
                <a:effectLst/>
                <a:latin typeface="+mn-lt"/>
                <a:ea typeface="+mn-ea"/>
                <a:cs typeface="+mn-cs"/>
              </a:rPr>
              <a:t>ses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déclencheurs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36</a:t>
            </a:fld>
            <a:endParaRPr lang="en-US"/>
          </a:p>
        </p:txBody>
      </p:sp>
    </p:spTree>
    <p:extLst>
      <p:ext uri="{BB962C8B-B14F-4D97-AF65-F5344CB8AC3E}">
        <p14:creationId xmlns:p14="http://schemas.microsoft.com/office/powerpoint/2010/main" val="1936157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Un déclencheur est n’importe quelle chose qui nous rappelle un évènement ou une sensation passé. Pour une survivante de violence sexuelle dans l’enfance ou à l’âge adulte, un déclencheur peut rappeler l’agression subie. La réaction et les émotions ressenties suite à un déclencheur peuvent être très vives et aussi intenses qu’au moment de l’agression.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Les déclencheurs sont personnels et différents selon les personnes. Il est difficile d’anticiper quelle chose peut déclencher les souvenirs. Suivre une formation sur les abus sexuels pourrait pour certaines personnes être un déclencheur, donc c’est important de vous préparer avant de la suivre si vous pensez être à risque d’être déclenchée.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Un déclencheur est souvent relié à un des cinq sens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La vue : voir l’agresseur ou une personne qui lui ressemble, se retrouver sur le lieu de l’agression ou un lieu qui y ressemble, voir une personne être victime de violence, voir un film ou lire un livre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L’ouïe : entendre un son entendu lors de l’agression (une chanson, des bruits de pas), entendre des cris ou des pleurs</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L’odorat : sentir une odeur reliée à l’agresseur ou à l’agression (tabac, parfum, odeur de nourriture), entendre une personne parler d’une agression</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Le toucher: sentir quelque chose relié à l’agresseur ou à l’agression (un type de toucher, sentir quelqu’un très proche de soi)</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Le gout : manger quelque chose relié à l’agression (une sorte de nourriture, d’alcool)</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À force de subir des déclencheurs, vous pouvez apprendre à les reconnaître et à en éviter certains. Vous pouvez aussi les anticiper (par exemple, vous pouvez éviter de regarder un certain type de film ou vous renseigner avant sur le contenu). Vous pouvez dresser la liste des déclencheurs que vous connaissez.</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37</a:t>
            </a:fld>
            <a:endParaRPr lang="en-US"/>
          </a:p>
        </p:txBody>
      </p:sp>
    </p:spTree>
    <p:extLst>
      <p:ext uri="{BB962C8B-B14F-4D97-AF65-F5344CB8AC3E}">
        <p14:creationId xmlns:p14="http://schemas.microsoft.com/office/powerpoint/2010/main" val="2136205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 </a:t>
            </a:r>
          </a:p>
          <a:p>
            <a:pPr rtl="0" fontAlgn="base"/>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Comme on l’a vu les déclencheurs rappellent un souvenir ou une sensation passée. Dans le cas d’une agression sexuelle, un déclencheur peut amener un flashback, c’est-à-dire le fait d’avoir l’impression de revivre l’agression et d’avoir l’impression qu’elle se passe dans le moment présent. Un flashback est très intense  parce que la personne a l’impression que l’agression arrive réellement dans le moment présent et donc se retrouve dans le même état qu’au moment de l’agression (peur, impuissance, etc.).</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Un flashback se vit de façon différente :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Il peut être accompagné d'images : on revoit ce qui s'est passé (ce type de flashback est le plus facile à imaginer, parce qu'on comprend facilement ce que ça implique)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Il peut être accompagné de son : on réentend des sons entendus lors de l'agression (phrases dites, bruits, etc.)</a:t>
            </a:r>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 Mais il peut n'avoir ni son ni images : la survivante va plutôt sentir les émotions ressenties lors de l'agression. Par exemple, un bruit va lui provoquer une crise d'angoisse ou d'anxiété, manger quelque chose va la rendre malade. Ces types de flashbacks peuvent être plus difficiles à identifier pour une survivante parce qu'elle ne "voit" pas l'agression, mais elle va avoir des émotions ou des réactions fortes qu'elle ne va peut-être pas associer immédiatement à l'agression. Une survivante peut donc ressentir de la confusion, de la peur ou croire qu’elle a un problème. Mais avoir des flashbacks est normal et fréquent après un traumatisme.</a:t>
            </a:r>
            <a:r>
              <a:rPr lang="fr-CA"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Les flashbacks peuvent aussi être difficiles à comprendre pour des survivantes qui ont refoulé ou oublié toute l'agression ou une partie (par exemple lorsque l'agression s'est produite dans l'enfance). Le fait d'oublier un évènement traumatisant est un moyen pour le cerveau de protéger la personne. C'est un mécanisme de survie qui l'aide à se remettre de l'agression. Par contre si la personne oublie toute ou une partie de l'agression, son corps et son inconscient ne l'oublient pas. Elles en ressentent donc les effets (troubles de santé mentale, troubles du sommeil, anxiété, dégoût de certaines nourritures). Il n'est pas rare de voir des survivantes comprendre bien après l'agression qu'elle en a subi une. Elle associait les effets subis à d'autres causes. Les flashbacks aident à retrouver sa mémoire, mais sont du coup très violents pour les survivantes.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https://ssaic.ca/survivors-toolkit/</a:t>
            </a:r>
            <a:r>
              <a:rPr lang="fr-CA"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38</a:t>
            </a:fld>
            <a:endParaRPr lang="en-US"/>
          </a:p>
        </p:txBody>
      </p:sp>
    </p:spTree>
    <p:extLst>
      <p:ext uri="{BB962C8B-B14F-4D97-AF65-F5344CB8AC3E}">
        <p14:creationId xmlns:p14="http://schemas.microsoft.com/office/powerpoint/2010/main" val="2926103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On parle de dissociation quand une personne a l’impression d’être déconnectée de son corps, de ses pensées, de ses émotions. C’est un mécanisme de survie qui permet à l’esprit de se déconnecter lors d’un évènement traumatisant. C’est une façon pour une personne de s’échapper mentalement quand il n’est pas possible pour elle de s’échapper physiquement. On l’associe souvent à la sensation de sortir de son corps et de vivre l’évènement traumatique de l’extérieur comme un témoin. Mais toutes les </a:t>
            </a:r>
            <a:r>
              <a:rPr lang="fr-CA" sz="1200" b="0" i="0" u="none" strike="noStrike" kern="1200" err="1">
                <a:solidFill>
                  <a:schemeClr val="tx1"/>
                </a:solidFill>
                <a:effectLst/>
                <a:latin typeface="+mn-lt"/>
                <a:ea typeface="+mn-ea"/>
                <a:cs typeface="+mn-cs"/>
              </a:rPr>
              <a:t>experiences</a:t>
            </a:r>
            <a:r>
              <a:rPr lang="fr-CA" sz="1200" b="0" i="0" u="none" strike="noStrike" kern="1200">
                <a:solidFill>
                  <a:schemeClr val="tx1"/>
                </a:solidFill>
                <a:effectLst/>
                <a:latin typeface="+mn-lt"/>
                <a:ea typeface="+mn-ea"/>
                <a:cs typeface="+mn-cs"/>
              </a:rPr>
              <a:t> de dissociation ne sont pas comme celle-là. La dissociation peut amener par exemple la personne à “geler” ou à se réfugier mentalement dans un autre endroit où elle se sent en sécurité. La dissociation peut provoquer une perte de </a:t>
            </a:r>
            <a:r>
              <a:rPr lang="fr-CA" sz="1200" b="0" i="0" u="none" strike="noStrike" kern="1200" err="1">
                <a:solidFill>
                  <a:schemeClr val="tx1"/>
                </a:solidFill>
                <a:effectLst/>
                <a:latin typeface="+mn-lt"/>
                <a:ea typeface="+mn-ea"/>
                <a:cs typeface="+mn-cs"/>
              </a:rPr>
              <a:t>memoire</a:t>
            </a:r>
            <a:r>
              <a:rPr lang="fr-CA" sz="1200" b="0" i="0" u="none" strike="noStrike" kern="1200">
                <a:solidFill>
                  <a:schemeClr val="tx1"/>
                </a:solidFill>
                <a:effectLst/>
                <a:latin typeface="+mn-lt"/>
                <a:ea typeface="+mn-ea"/>
                <a:cs typeface="+mn-cs"/>
              </a:rPr>
              <a:t> et de la confusion.</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La dissociation peut arriver lors de l’agression et après notamment après un déclencheur. C’est encore une </a:t>
            </a:r>
            <a:r>
              <a:rPr lang="fr-CA" sz="1200" b="0" i="0" u="none" strike="noStrike" kern="1200" err="1">
                <a:solidFill>
                  <a:schemeClr val="tx1"/>
                </a:solidFill>
                <a:effectLst/>
                <a:latin typeface="+mn-lt"/>
                <a:ea typeface="+mn-ea"/>
                <a:cs typeface="+mn-cs"/>
              </a:rPr>
              <a:t>reaction</a:t>
            </a:r>
            <a:r>
              <a:rPr lang="fr-CA" sz="1200" b="0" i="0" u="none" strike="noStrike" kern="1200">
                <a:solidFill>
                  <a:schemeClr val="tx1"/>
                </a:solidFill>
                <a:effectLst/>
                <a:latin typeface="+mn-lt"/>
                <a:ea typeface="+mn-ea"/>
                <a:cs typeface="+mn-cs"/>
              </a:rPr>
              <a:t> normale et fréquente après une agression.</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Les signes de dissociation peuvent être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Moments où la personne est “absente” mentalement</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Perte de mémoires pendant un moment</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Sentiment d’être déconnectée de son corps</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Sentiment de sortir de son cors</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Impression que le monde est </a:t>
            </a:r>
            <a:r>
              <a:rPr lang="fr-CA" sz="1200" b="0" i="0" u="none" strike="noStrike" kern="1200" err="1">
                <a:solidFill>
                  <a:schemeClr val="tx1"/>
                </a:solidFill>
                <a:effectLst/>
                <a:latin typeface="+mn-lt"/>
                <a:ea typeface="+mn-ea"/>
                <a:cs typeface="+mn-cs"/>
              </a:rPr>
              <a:t>irrél</a:t>
            </a:r>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Changement brusque d’émotion</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Après une dissociation, la personne a souvent</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L’impression d’avoir perdu la notion du temps</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Perdu la mémoire de ce qu’elle a fait.</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Certaines personnes vont pouvoir faire des activités pendant qu’elles sont en dissociation (par exemple, aller quelque part), mais ne sauront souvent pas ce qu’elles ont fait. La dissociation cause de la confusion et de la peur parce que les personnes ont l’impression d’avoir perdu le contrôle et ne savent pas ce qu’il s’est passé.</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De l’extérieur, on peut reconnaître qu’une personne dissocie quand on la sent “déconnectée” ou absente, quand elle a dû mal à parler et ne réagit pas à ce que vous lui dites, quand elle a changement d’humeur ou de comportements soudain. Quand on est témoin d’une dissociation, le plus important est de rester calme et de s’assurer que la personne est en sécurité. Vous pouvez lui parler et la rassurer qu’elle est sécurité et qu’elle peut revenir. Vous pouvez aussi essayer de la ramener dans l’instant </a:t>
            </a:r>
            <a:r>
              <a:rPr lang="fr-CA" sz="1200" b="0" i="0" u="none" strike="noStrike" kern="1200" err="1">
                <a:solidFill>
                  <a:schemeClr val="tx1"/>
                </a:solidFill>
                <a:effectLst/>
                <a:latin typeface="+mn-lt"/>
                <a:ea typeface="+mn-ea"/>
                <a:cs typeface="+mn-cs"/>
              </a:rPr>
              <a:t>present</a:t>
            </a:r>
            <a:r>
              <a:rPr lang="fr-CA" sz="1200" b="0" i="0" u="none" strike="noStrike" kern="1200">
                <a:solidFill>
                  <a:schemeClr val="tx1"/>
                </a:solidFill>
                <a:effectLst/>
                <a:latin typeface="+mn-lt"/>
                <a:ea typeface="+mn-ea"/>
                <a:cs typeface="+mn-cs"/>
              </a:rPr>
              <a:t> (on va en parler dans quelques minutes)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39</a:t>
            </a:fld>
            <a:endParaRPr lang="en-US"/>
          </a:p>
        </p:txBody>
      </p:sp>
    </p:spTree>
    <p:extLst>
      <p:ext uri="{BB962C8B-B14F-4D97-AF65-F5344CB8AC3E}">
        <p14:creationId xmlns:p14="http://schemas.microsoft.com/office/powerpoint/2010/main" val="7762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1" dirty="0">
                <a:effectLst/>
                <a:latin typeface="Arial" panose="020B0604020202020204" pitchFamily="34" charset="0"/>
                <a:ea typeface="Calibri" panose="020F0502020204030204" pitchFamily="34" charset="0"/>
              </a:rPr>
              <a:t>Mélanie</a:t>
            </a:r>
          </a:p>
          <a:p>
            <a:pPr marL="285750" indent="-285750">
              <a:buFont typeface="Arial" panose="020B0604020202020204" pitchFamily="34" charset="0"/>
              <a:buChar char="•"/>
              <a:defRPr/>
            </a:pPr>
            <a:r>
              <a:rPr lang="fr-CA" sz="1200" dirty="0">
                <a:latin typeface="Arial"/>
                <a:ea typeface="Calibri" panose="020F0502020204030204" pitchFamily="34" charset="0"/>
                <a:cs typeface="Arial"/>
              </a:rPr>
              <a:t>Michelle Petersen</a:t>
            </a:r>
            <a:r>
              <a:rPr lang="fr-CA" sz="1200" dirty="0">
                <a:effectLst/>
                <a:latin typeface="Arial"/>
                <a:ea typeface="Calibri" panose="020F0502020204030204" pitchFamily="34" charset="0"/>
                <a:cs typeface="Arial"/>
              </a:rPr>
              <a:t> est la directrice générale </a:t>
            </a:r>
            <a:r>
              <a:rPr lang="fr-CA" sz="1200" dirty="0">
                <a:latin typeface="Arial"/>
                <a:ea typeface="Calibri" panose="020F0502020204030204" pitchFamily="34" charset="0"/>
                <a:cs typeface="Arial"/>
              </a:rPr>
              <a:t>par intérim d'Action </a:t>
            </a:r>
            <a:r>
              <a:rPr lang="fr-CA" sz="1200" dirty="0">
                <a:effectLst/>
                <a:latin typeface="Arial"/>
                <a:ea typeface="Calibri" panose="020F0502020204030204" pitchFamily="34" charset="0"/>
                <a:cs typeface="Arial"/>
              </a:rPr>
              <a:t>ontarienne contre la violence faite aux femmes.</a:t>
            </a:r>
            <a:r>
              <a:rPr lang="fr-CA" sz="1200" dirty="0">
                <a:latin typeface="Arial"/>
                <a:ea typeface="Calibri" panose="020F0502020204030204" pitchFamily="34" charset="0"/>
                <a:cs typeface="Arial"/>
              </a:rPr>
              <a:t> </a:t>
            </a:r>
            <a:endParaRPr lang="fr-CA" sz="1200" dirty="0">
              <a:effectLst/>
              <a:latin typeface="Arial" panose="020B0604020202020204" pitchFamily="34" charset="0"/>
              <a:ea typeface="Calibri" panose="020F0502020204030204" pitchFamily="34" charset="0"/>
              <a:cs typeface="Arial"/>
            </a:endParaRPr>
          </a:p>
          <a:p>
            <a:pPr marL="285750" indent="-285750">
              <a:buFont typeface="Arial" panose="020B0604020202020204" pitchFamily="34" charset="0"/>
              <a:buChar char="•"/>
              <a:defRPr/>
            </a:pPr>
            <a:r>
              <a:rPr lang="fr-CA" sz="1200" dirty="0">
                <a:effectLst/>
                <a:latin typeface="Arial"/>
                <a:ea typeface="Calibri" panose="020F0502020204030204" pitchFamily="34" charset="0"/>
                <a:cs typeface="Arial"/>
              </a:rPr>
              <a:t>Par sa part, </a:t>
            </a:r>
            <a:r>
              <a:rPr lang="fr-CA" sz="1200" dirty="0">
                <a:latin typeface="Arial"/>
                <a:ea typeface="Calibri" panose="020F0502020204030204" pitchFamily="34" charset="0"/>
                <a:cs typeface="Arial"/>
              </a:rPr>
              <a:t>Martine Lanthier </a:t>
            </a:r>
            <a:r>
              <a:rPr lang="fr-CA" sz="1200" dirty="0">
                <a:effectLst/>
                <a:latin typeface="Arial"/>
                <a:ea typeface="Calibri" panose="020F0502020204030204" pitchFamily="34" charset="0"/>
                <a:cs typeface="Arial"/>
              </a:rPr>
              <a:t>est directrice générale au Centre Novas, CALACS francophone de Prescott-Russell.</a:t>
            </a:r>
            <a:r>
              <a:rPr lang="fr-CA" sz="1200" dirty="0">
                <a:latin typeface="Arial"/>
                <a:ea typeface="Calibri" panose="020F0502020204030204" pitchFamily="34" charset="0"/>
                <a:cs typeface="Arial"/>
              </a:rPr>
              <a:t>  </a:t>
            </a:r>
            <a:r>
              <a:rPr lang="fr-CA" sz="1200">
                <a:latin typeface="Arial"/>
                <a:ea typeface="Calibri" panose="020F0502020204030204" pitchFamily="34" charset="0"/>
                <a:cs typeface="Arial"/>
              </a:rPr>
              <a:t>(Centre </a:t>
            </a:r>
            <a:r>
              <a:rPr lang="fr-CA" sz="1200" dirty="0">
                <a:latin typeface="Arial"/>
                <a:ea typeface="Calibri" panose="020F0502020204030204" pitchFamily="34" charset="0"/>
                <a:cs typeface="Arial"/>
              </a:rPr>
              <a:t>d’aide et de lutte contre les agressions à </a:t>
            </a:r>
            <a:r>
              <a:rPr lang="fr-CA" sz="1200">
                <a:latin typeface="Arial"/>
                <a:ea typeface="Calibri" panose="020F0502020204030204" pitchFamily="34" charset="0"/>
                <a:cs typeface="Arial"/>
              </a:rPr>
              <a:t>caractère sexuel)</a:t>
            </a:r>
            <a:endParaRPr lang="fr-CA" sz="1200" dirty="0">
              <a:effectLst/>
              <a:latin typeface="Arial" panose="020B0604020202020204" pitchFamily="34" charset="0"/>
              <a:ea typeface="Calibri" panose="020F0502020204030204" pitchFamily="34" charset="0"/>
              <a:cs typeface="Arial"/>
            </a:endParaRPr>
          </a:p>
          <a:p>
            <a:pPr marL="285750" indent="-285750">
              <a:buFont typeface="Arial" panose="020B0604020202020204" pitchFamily="34" charset="0"/>
              <a:buChar char="•"/>
              <a:defRPr/>
            </a:pPr>
            <a:r>
              <a:rPr lang="fr-CA" sz="1200" dirty="0">
                <a:effectLst/>
                <a:latin typeface="Arial"/>
                <a:ea typeface="Calibri" panose="020F0502020204030204" pitchFamily="34" charset="0"/>
                <a:cs typeface="Arial"/>
              </a:rPr>
              <a:t>Toutes les </a:t>
            </a:r>
            <a:r>
              <a:rPr lang="fr-CA" sz="1200" dirty="0">
                <a:latin typeface="Arial"/>
                <a:ea typeface="Calibri" panose="020F0502020204030204" pitchFamily="34" charset="0"/>
                <a:cs typeface="Arial"/>
              </a:rPr>
              <a:t>deux travaillent</a:t>
            </a:r>
            <a:r>
              <a:rPr lang="fr-CA" sz="1200" dirty="0">
                <a:effectLst/>
                <a:latin typeface="Arial"/>
                <a:ea typeface="Calibri" panose="020F0502020204030204" pitchFamily="34" charset="0"/>
                <a:cs typeface="Arial"/>
              </a:rPr>
              <a:t> depuis de nombreuses années à soutenir les femmes aux prises avec la violence, notamment sexuelle, et à sensibiliser et éduquer le public à la problématique de la violence faite aux femmes et aux filles.  </a:t>
            </a:r>
            <a:endParaRPr lang="en-CA" sz="1200" dirty="0">
              <a:effectLst/>
              <a:latin typeface="Arial"/>
              <a:ea typeface="Calibri" panose="020F0502020204030204" pitchFamily="34" charset="0"/>
              <a:cs typeface="Arial"/>
            </a:endParaRPr>
          </a:p>
          <a:p>
            <a:endParaRPr lang="en-CA" dirty="0"/>
          </a:p>
        </p:txBody>
      </p:sp>
      <p:sp>
        <p:nvSpPr>
          <p:cNvPr id="4" name="Slide Number Placeholder 3"/>
          <p:cNvSpPr>
            <a:spLocks noGrp="1"/>
          </p:cNvSpPr>
          <p:nvPr>
            <p:ph type="sldNum" sz="quarter" idx="5"/>
          </p:nvPr>
        </p:nvSpPr>
        <p:spPr/>
        <p:txBody>
          <a:bodyPr/>
          <a:lstStyle/>
          <a:p>
            <a:fld id="{52A5E713-038E-944D-B716-B9ECA8E2BC72}" type="slidenum">
              <a:rPr lang="en-US" smtClean="0"/>
              <a:t>4</a:t>
            </a:fld>
            <a:endParaRPr lang="en-US"/>
          </a:p>
        </p:txBody>
      </p:sp>
    </p:spTree>
    <p:extLst>
      <p:ext uri="{BB962C8B-B14F-4D97-AF65-F5344CB8AC3E}">
        <p14:creationId xmlns:p14="http://schemas.microsoft.com/office/powerpoint/2010/main" val="1797617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La respiration calme le système nerveux, apaise le stress et permet au cerveau reptilien de se </a:t>
            </a:r>
            <a:r>
              <a:rPr lang="fr-CA" sz="1200" b="0" i="0" u="none" strike="noStrike" kern="1200" err="1">
                <a:solidFill>
                  <a:schemeClr val="tx1"/>
                </a:solidFill>
                <a:effectLst/>
                <a:latin typeface="+mn-lt"/>
                <a:ea typeface="+mn-ea"/>
                <a:cs typeface="+mn-cs"/>
              </a:rPr>
              <a:t>désativer</a:t>
            </a:r>
            <a:r>
              <a:rPr lang="fr-CA" sz="1200" b="0" i="0" u="none" strike="noStrike" kern="1200">
                <a:solidFill>
                  <a:schemeClr val="tx1"/>
                </a:solidFill>
                <a:effectLst/>
                <a:latin typeface="+mn-lt"/>
                <a:ea typeface="+mn-ea"/>
                <a:cs typeface="+mn-cs"/>
              </a:rPr>
              <a:t> et d’avoir accès à toutes les facultés.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Il peut être extrêmement frustrant de vivre ces épisodes. On a l’impression de perdre le contrôle sur soi et sur sa vie. Ça demande beaucoup de patience et de compassion pour mettre les efforts pour les désamorcer.</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Ça peut même prendre du courage parce qu’on veut pas « retourner là », on veut « s’en sortir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40</a:t>
            </a:fld>
            <a:endParaRPr lang="en-US"/>
          </a:p>
        </p:txBody>
      </p:sp>
    </p:spTree>
    <p:extLst>
      <p:ext uri="{BB962C8B-B14F-4D97-AF65-F5344CB8AC3E}">
        <p14:creationId xmlns:p14="http://schemas.microsoft.com/office/powerpoint/2010/main" val="2191298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rtl="0" fontAlgn="base"/>
            <a:endParaRPr lang="fr-CA" sz="1200" b="1"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Grounding :</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pratiquant</a:t>
            </a:r>
            <a:r>
              <a:rPr lang="en-US" sz="1200" b="0" i="0" u="none" strike="noStrike" kern="1200">
                <a:solidFill>
                  <a:schemeClr val="tx1"/>
                </a:solidFill>
                <a:effectLst/>
                <a:latin typeface="+mn-lt"/>
                <a:ea typeface="+mn-ea"/>
                <a:cs typeface="+mn-cs"/>
              </a:rPr>
              <a:t> des </a:t>
            </a:r>
            <a:r>
              <a:rPr lang="en-US" sz="1200" b="0" i="0" u="none" strike="noStrike" kern="1200" err="1">
                <a:solidFill>
                  <a:schemeClr val="tx1"/>
                </a:solidFill>
                <a:effectLst/>
                <a:latin typeface="+mn-lt"/>
                <a:ea typeface="+mn-ea"/>
                <a:cs typeface="+mn-cs"/>
              </a:rPr>
              <a:t>exercices</a:t>
            </a:r>
            <a:r>
              <a:rPr lang="en-US" sz="1200" b="0" i="0" u="none" strike="noStrike" kern="1200">
                <a:solidFill>
                  <a:schemeClr val="tx1"/>
                </a:solidFill>
                <a:effectLst/>
                <a:latin typeface="+mn-lt"/>
                <a:ea typeface="+mn-ea"/>
                <a:cs typeface="+mn-cs"/>
              </a:rPr>
              <a:t> de grounding </a:t>
            </a:r>
            <a:r>
              <a:rPr lang="en-US" sz="1200" b="0" i="0" u="none" strike="noStrike" kern="1200" err="1">
                <a:solidFill>
                  <a:schemeClr val="tx1"/>
                </a:solidFill>
                <a:effectLst/>
                <a:latin typeface="+mn-lt"/>
                <a:ea typeface="+mn-ea"/>
                <a:cs typeface="+mn-cs"/>
              </a:rPr>
              <a:t>ou</a:t>
            </a:r>
            <a:r>
              <a:rPr lang="en-US" sz="1200" b="0" i="0" u="none" strike="noStrike" kern="1200">
                <a:solidFill>
                  <a:schemeClr val="tx1"/>
                </a:solidFill>
                <a:effectLst/>
                <a:latin typeface="+mn-lt"/>
                <a:ea typeface="+mn-ea"/>
                <a:cs typeface="+mn-cs"/>
              </a:rPr>
              <a:t> de respiration AVANT </a:t>
            </a:r>
            <a:r>
              <a:rPr lang="en-US" sz="1200" b="0" i="0" u="none" strike="noStrike" kern="1200" err="1">
                <a:solidFill>
                  <a:schemeClr val="tx1"/>
                </a:solidFill>
                <a:effectLst/>
                <a:latin typeface="+mn-lt"/>
                <a:ea typeface="+mn-ea"/>
                <a:cs typeface="+mn-cs"/>
              </a:rPr>
              <a:t>ou</a:t>
            </a:r>
            <a:r>
              <a:rPr lang="en-US" sz="1200" b="0" i="0" u="none" strike="noStrike" kern="1200">
                <a:solidFill>
                  <a:schemeClr val="tx1"/>
                </a:solidFill>
                <a:effectLst/>
                <a:latin typeface="+mn-lt"/>
                <a:ea typeface="+mn-ea"/>
                <a:cs typeface="+mn-cs"/>
              </a:rPr>
              <a:t> APRÈS, </a:t>
            </a:r>
            <a:r>
              <a:rPr lang="en-US" sz="1200" b="0" i="0" u="none" strike="noStrike" kern="1200" err="1">
                <a:solidFill>
                  <a:schemeClr val="tx1"/>
                </a:solidFill>
                <a:effectLst/>
                <a:latin typeface="+mn-lt"/>
                <a:ea typeface="+mn-ea"/>
                <a:cs typeface="+mn-cs"/>
              </a:rPr>
              <a:t>ces</a:t>
            </a:r>
            <a:r>
              <a:rPr lang="en-US" sz="1200" b="0" i="0" u="none" strike="noStrike" kern="1200">
                <a:solidFill>
                  <a:schemeClr val="tx1"/>
                </a:solidFill>
                <a:effectLst/>
                <a:latin typeface="+mn-lt"/>
                <a:ea typeface="+mn-ea"/>
                <a:cs typeface="+mn-cs"/>
              </a:rPr>
              <a:t> techniques </a:t>
            </a:r>
            <a:r>
              <a:rPr lang="en-US" sz="1200" b="0" i="0" u="none" strike="noStrike" kern="1200" err="1">
                <a:solidFill>
                  <a:schemeClr val="tx1"/>
                </a:solidFill>
                <a:effectLst/>
                <a:latin typeface="+mn-lt"/>
                <a:ea typeface="+mn-ea"/>
                <a:cs typeface="+mn-cs"/>
              </a:rPr>
              <a:t>seront</a:t>
            </a:r>
            <a:r>
              <a:rPr lang="en-US" sz="1200" b="0" i="0" u="none" strike="noStrike" kern="1200">
                <a:solidFill>
                  <a:schemeClr val="tx1"/>
                </a:solidFill>
                <a:effectLst/>
                <a:latin typeface="+mn-lt"/>
                <a:ea typeface="+mn-ea"/>
                <a:cs typeface="+mn-cs"/>
              </a:rPr>
              <a:t> plus </a:t>
            </a:r>
            <a:r>
              <a:rPr lang="en-US" sz="1200" b="0" i="0" u="none" strike="noStrike" kern="1200" err="1">
                <a:solidFill>
                  <a:schemeClr val="tx1"/>
                </a:solidFill>
                <a:effectLst/>
                <a:latin typeface="+mn-lt"/>
                <a:ea typeface="+mn-ea"/>
                <a:cs typeface="+mn-cs"/>
              </a:rPr>
              <a:t>faciles</a:t>
            </a:r>
            <a:r>
              <a:rPr lang="en-US" sz="1200" b="0" i="0" u="none" strike="noStrike" kern="1200">
                <a:solidFill>
                  <a:schemeClr val="tx1"/>
                </a:solidFill>
                <a:effectLst/>
                <a:latin typeface="+mn-lt"/>
                <a:ea typeface="+mn-ea"/>
                <a:cs typeface="+mn-cs"/>
              </a:rPr>
              <a:t> à </a:t>
            </a:r>
            <a:r>
              <a:rPr lang="en-US" sz="1200" b="0" i="0" u="none" strike="noStrike" kern="1200" err="1">
                <a:solidFill>
                  <a:schemeClr val="tx1"/>
                </a:solidFill>
                <a:effectLst/>
                <a:latin typeface="+mn-lt"/>
                <a:ea typeface="+mn-ea"/>
                <a:cs typeface="+mn-cs"/>
              </a:rPr>
              <a:t>accéder</a:t>
            </a:r>
            <a:r>
              <a:rPr lang="en-US" sz="1200" b="0" i="0" u="none" strike="noStrike" kern="1200">
                <a:solidFill>
                  <a:schemeClr val="tx1"/>
                </a:solidFill>
                <a:effectLst/>
                <a:latin typeface="+mn-lt"/>
                <a:ea typeface="+mn-ea"/>
                <a:cs typeface="+mn-cs"/>
              </a:rPr>
              <a:t> DURANT </a:t>
            </a:r>
            <a:r>
              <a:rPr lang="en-US" sz="1200" b="0" i="0" u="none" strike="noStrike" kern="1200" err="1">
                <a:solidFill>
                  <a:schemeClr val="tx1"/>
                </a:solidFill>
                <a:effectLst/>
                <a:latin typeface="+mn-lt"/>
                <a:ea typeface="+mn-ea"/>
                <a:cs typeface="+mn-cs"/>
              </a:rPr>
              <a:t>une</a:t>
            </a:r>
            <a:r>
              <a:rPr lang="en-US" sz="1200" b="0" i="0" u="none" strike="noStrike" kern="1200">
                <a:solidFill>
                  <a:schemeClr val="tx1"/>
                </a:solidFill>
                <a:effectLst/>
                <a:latin typeface="+mn-lt"/>
                <a:ea typeface="+mn-ea"/>
                <a:cs typeface="+mn-cs"/>
              </a:rPr>
              <a:t> episode.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Une </a:t>
            </a:r>
            <a:r>
              <a:rPr lang="en-US" sz="1200" b="0" i="0" u="none" strike="noStrike" kern="1200" err="1">
                <a:solidFill>
                  <a:schemeClr val="tx1"/>
                </a:solidFill>
                <a:effectLst/>
                <a:latin typeface="+mn-lt"/>
                <a:ea typeface="+mn-ea"/>
                <a:cs typeface="+mn-cs"/>
              </a:rPr>
              <a:t>personne</a:t>
            </a:r>
            <a:r>
              <a:rPr lang="en-US" sz="1200" b="0" i="0" u="none" strike="noStrike" kern="1200">
                <a:solidFill>
                  <a:schemeClr val="tx1"/>
                </a:solidFill>
                <a:effectLst/>
                <a:latin typeface="+mn-lt"/>
                <a:ea typeface="+mn-ea"/>
                <a:cs typeface="+mn-cs"/>
              </a:rPr>
              <a:t> ne </a:t>
            </a:r>
            <a:r>
              <a:rPr lang="en-US" sz="1200" b="0" i="0" u="none" strike="noStrike" kern="1200" err="1">
                <a:solidFill>
                  <a:schemeClr val="tx1"/>
                </a:solidFill>
                <a:effectLst/>
                <a:latin typeface="+mn-lt"/>
                <a:ea typeface="+mn-ea"/>
                <a:cs typeface="+mn-cs"/>
              </a:rPr>
              <a:t>va</a:t>
            </a:r>
            <a:r>
              <a:rPr lang="en-US" sz="1200" b="0" i="0" u="none" strike="noStrike" kern="1200">
                <a:solidFill>
                  <a:schemeClr val="tx1"/>
                </a:solidFill>
                <a:effectLst/>
                <a:latin typeface="+mn-lt"/>
                <a:ea typeface="+mn-ea"/>
                <a:cs typeface="+mn-cs"/>
              </a:rPr>
              <a:t> pas </a:t>
            </a:r>
            <a:r>
              <a:rPr lang="en-US" sz="1200" b="0" i="0" u="none" strike="noStrike" kern="1200" err="1">
                <a:solidFill>
                  <a:schemeClr val="tx1"/>
                </a:solidFill>
                <a:effectLst/>
                <a:latin typeface="+mn-lt"/>
                <a:ea typeface="+mn-ea"/>
                <a:cs typeface="+mn-cs"/>
              </a:rPr>
              <a:t>aller</a:t>
            </a:r>
            <a:r>
              <a:rPr lang="en-US" sz="1200" b="0" i="0" u="none" strike="noStrike" kern="1200">
                <a:solidFill>
                  <a:schemeClr val="tx1"/>
                </a:solidFill>
                <a:effectLst/>
                <a:latin typeface="+mn-lt"/>
                <a:ea typeface="+mn-ea"/>
                <a:cs typeface="+mn-cs"/>
              </a:rPr>
              <a:t> faire </a:t>
            </a:r>
            <a:r>
              <a:rPr lang="en-US" sz="1200" b="0" i="0" u="none" strike="noStrike" kern="1200" err="1">
                <a:solidFill>
                  <a:schemeClr val="tx1"/>
                </a:solidFill>
                <a:effectLst/>
                <a:latin typeface="+mn-lt"/>
                <a:ea typeface="+mn-ea"/>
                <a:cs typeface="+mn-cs"/>
              </a:rPr>
              <a:t>une</a:t>
            </a:r>
            <a:r>
              <a:rPr lang="en-US" sz="1200" b="0" i="0" u="none" strike="noStrike" kern="1200">
                <a:solidFill>
                  <a:schemeClr val="tx1"/>
                </a:solidFill>
                <a:effectLst/>
                <a:latin typeface="+mn-lt"/>
                <a:ea typeface="+mn-ea"/>
                <a:cs typeface="+mn-cs"/>
              </a:rPr>
              <a:t> recherche sur </a:t>
            </a:r>
            <a:r>
              <a:rPr lang="en-US" sz="1200" b="0" i="0" u="none" strike="noStrike" kern="1200" err="1">
                <a:solidFill>
                  <a:schemeClr val="tx1"/>
                </a:solidFill>
                <a:effectLst/>
                <a:latin typeface="+mn-lt"/>
                <a:ea typeface="+mn-ea"/>
                <a:cs typeface="+mn-cs"/>
              </a:rPr>
              <a:t>youtube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quand</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elle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est</a:t>
            </a:r>
            <a:r>
              <a:rPr lang="en-US" sz="1200" b="0" i="0" u="none" strike="noStrike" kern="1200">
                <a:solidFill>
                  <a:schemeClr val="tx1"/>
                </a:solidFill>
                <a:effectLst/>
                <a:latin typeface="+mn-lt"/>
                <a:ea typeface="+mn-ea"/>
                <a:cs typeface="+mn-cs"/>
              </a:rPr>
              <a:t> dans un </a:t>
            </a:r>
            <a:r>
              <a:rPr lang="en-US" sz="1200" b="0" i="0" u="none" strike="noStrike" kern="1200" err="1">
                <a:solidFill>
                  <a:schemeClr val="tx1"/>
                </a:solidFill>
                <a:effectLst/>
                <a:latin typeface="+mn-lt"/>
                <a:ea typeface="+mn-ea"/>
                <a:cs typeface="+mn-cs"/>
              </a:rPr>
              <a:t>tel</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état</a:t>
            </a:r>
            <a:r>
              <a:rPr lang="en-US" sz="1200" b="0" i="0" u="none" strike="noStrike" kern="1200">
                <a:solidFill>
                  <a:schemeClr val="tx1"/>
                </a:solidFill>
                <a:effectLst/>
                <a:latin typeface="+mn-lt"/>
                <a:ea typeface="+mn-ea"/>
                <a:cs typeface="+mn-cs"/>
              </a:rPr>
              <a:t> de </a:t>
            </a:r>
            <a:r>
              <a:rPr lang="en-US" sz="1200" b="0" i="0" u="none" strike="noStrike" kern="1200" err="1">
                <a:solidFill>
                  <a:schemeClr val="tx1"/>
                </a:solidFill>
                <a:effectLst/>
                <a:latin typeface="+mn-lt"/>
                <a:ea typeface="+mn-ea"/>
                <a:cs typeface="+mn-cs"/>
              </a:rPr>
              <a:t>détresse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mais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si</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elle</a:t>
            </a:r>
            <a:r>
              <a:rPr lang="en-US" sz="1200" b="0" i="0" u="none" strike="noStrike" kern="1200">
                <a:solidFill>
                  <a:schemeClr val="tx1"/>
                </a:solidFill>
                <a:effectLst/>
                <a:latin typeface="+mn-lt"/>
                <a:ea typeface="+mn-ea"/>
                <a:cs typeface="+mn-cs"/>
              </a:rPr>
              <a:t> le </a:t>
            </a:r>
            <a:r>
              <a:rPr lang="en-US" sz="1200" b="0" i="0" u="none" strike="noStrike" kern="1200" err="1">
                <a:solidFill>
                  <a:schemeClr val="tx1"/>
                </a:solidFill>
                <a:effectLst/>
                <a:latin typeface="+mn-lt"/>
                <a:ea typeface="+mn-ea"/>
                <a:cs typeface="+mn-cs"/>
              </a:rPr>
              <a:t>connait</a:t>
            </a:r>
            <a:r>
              <a:rPr lang="en-US" sz="1200" b="0" i="0" u="none" strike="noStrike" kern="1200">
                <a:solidFill>
                  <a:schemeClr val="tx1"/>
                </a:solidFill>
                <a:effectLst/>
                <a:latin typeface="+mn-lt"/>
                <a:ea typeface="+mn-ea"/>
                <a:cs typeface="+mn-cs"/>
              </a:rPr>
              <a:t> déjà, </a:t>
            </a:r>
            <a:r>
              <a:rPr lang="en-US" sz="1200" b="0" i="0" u="none" strike="noStrike" kern="1200" err="1">
                <a:solidFill>
                  <a:schemeClr val="tx1"/>
                </a:solidFill>
                <a:effectLst/>
                <a:latin typeface="+mn-lt"/>
                <a:ea typeface="+mn-ea"/>
                <a:cs typeface="+mn-cs"/>
              </a:rPr>
              <a:t>l’a</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sauvegardé</a:t>
            </a:r>
            <a:r>
              <a:rPr lang="en-US" sz="1200" b="0" i="0" u="none" strike="noStrike" kern="1200">
                <a:solidFill>
                  <a:schemeClr val="tx1"/>
                </a:solidFill>
                <a:effectLst/>
                <a:latin typeface="+mn-lt"/>
                <a:ea typeface="+mn-ea"/>
                <a:cs typeface="+mn-cs"/>
              </a:rPr>
              <a:t> dans </a:t>
            </a:r>
            <a:r>
              <a:rPr lang="en-US" sz="1200" b="0" i="0" u="none" strike="noStrike" kern="1200" err="1">
                <a:solidFill>
                  <a:schemeClr val="tx1"/>
                </a:solidFill>
                <a:effectLst/>
                <a:latin typeface="+mn-lt"/>
                <a:ea typeface="+mn-ea"/>
                <a:cs typeface="+mn-cs"/>
              </a:rPr>
              <a:t>ses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favoris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elle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pourrait</a:t>
            </a:r>
            <a:r>
              <a:rPr lang="en-US" sz="1200" b="0" i="0" u="none" strike="noStrike" kern="1200">
                <a:solidFill>
                  <a:schemeClr val="tx1"/>
                </a:solidFill>
                <a:effectLst/>
                <a:latin typeface="+mn-lt"/>
                <a:ea typeface="+mn-ea"/>
                <a:cs typeface="+mn-cs"/>
              </a:rPr>
              <a:t> sera </a:t>
            </a:r>
            <a:r>
              <a:rPr lang="en-US" sz="1200" b="0" i="0" u="none" strike="noStrike" kern="1200" err="1">
                <a:solidFill>
                  <a:schemeClr val="tx1"/>
                </a:solidFill>
                <a:effectLst/>
                <a:latin typeface="+mn-lt"/>
                <a:ea typeface="+mn-ea"/>
                <a:cs typeface="+mn-cs"/>
              </a:rPr>
              <a:t>mieux</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outiller</a:t>
            </a:r>
            <a:r>
              <a:rPr lang="en-US" sz="1200" b="0" i="0" u="none" strike="noStrike" kern="1200">
                <a:solidFill>
                  <a:schemeClr val="tx1"/>
                </a:solidFill>
                <a:effectLst/>
                <a:latin typeface="+mn-lt"/>
                <a:ea typeface="+mn-ea"/>
                <a:cs typeface="+mn-cs"/>
              </a:rPr>
              <a:t> la </a:t>
            </a:r>
            <a:r>
              <a:rPr lang="en-US" sz="1200" b="0" i="0" u="none" strike="noStrike" kern="1200" err="1">
                <a:solidFill>
                  <a:schemeClr val="tx1"/>
                </a:solidFill>
                <a:effectLst/>
                <a:latin typeface="+mn-lt"/>
                <a:ea typeface="+mn-ea"/>
                <a:cs typeface="+mn-cs"/>
              </a:rPr>
              <a:t>prochaine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fois</a:t>
            </a:r>
            <a:r>
              <a:rPr lang="en-US" sz="1200" b="0" i="0" u="none" strike="noStrike" kern="1200">
                <a:solidFill>
                  <a:schemeClr val="tx1"/>
                </a:solidFill>
                <a:effectLst/>
                <a:latin typeface="+mn-lt"/>
                <a:ea typeface="+mn-ea"/>
                <a:cs typeface="+mn-cs"/>
              </a:rPr>
              <a:t> pour </a:t>
            </a:r>
            <a:r>
              <a:rPr lang="en-US" sz="1200" b="0" i="0" u="none" strike="noStrike" kern="1200" err="1">
                <a:solidFill>
                  <a:schemeClr val="tx1"/>
                </a:solidFill>
                <a:effectLst/>
                <a:latin typeface="+mn-lt"/>
                <a:ea typeface="+mn-ea"/>
                <a:cs typeface="+mn-cs"/>
              </a:rPr>
              <a:t>mettre</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en</a:t>
            </a:r>
            <a:r>
              <a:rPr lang="en-US" sz="1200" b="0" i="0" u="none" strike="noStrike" kern="1200">
                <a:solidFill>
                  <a:schemeClr val="tx1"/>
                </a:solidFill>
                <a:effectLst/>
                <a:latin typeface="+mn-lt"/>
                <a:ea typeface="+mn-ea"/>
                <a:cs typeface="+mn-cs"/>
              </a:rPr>
              <a:t> pratique des strategies pour </a:t>
            </a:r>
            <a:r>
              <a:rPr lang="en-US" sz="1200" b="0" i="0" u="none" strike="noStrike" kern="1200" err="1">
                <a:solidFill>
                  <a:schemeClr val="tx1"/>
                </a:solidFill>
                <a:effectLst/>
                <a:latin typeface="+mn-lt"/>
                <a:ea typeface="+mn-ea"/>
                <a:cs typeface="+mn-cs"/>
              </a:rPr>
              <a:t>retrouver</a:t>
            </a:r>
            <a:r>
              <a:rPr lang="en-US" sz="1200" b="0" i="0" u="none" strike="noStrike" kern="1200">
                <a:solidFill>
                  <a:schemeClr val="tx1"/>
                </a:solidFill>
                <a:effectLst/>
                <a:latin typeface="+mn-lt"/>
                <a:ea typeface="+mn-ea"/>
                <a:cs typeface="+mn-cs"/>
              </a:rPr>
              <a:t> son </a:t>
            </a:r>
            <a:r>
              <a:rPr lang="en-US" sz="1200" b="0" i="0" u="none" strike="noStrike" kern="1200" err="1">
                <a:solidFill>
                  <a:schemeClr val="tx1"/>
                </a:solidFill>
                <a:effectLst/>
                <a:latin typeface="+mn-lt"/>
                <a:ea typeface="+mn-ea"/>
                <a:cs typeface="+mn-cs"/>
              </a:rPr>
              <a:t>calme</a:t>
            </a:r>
            <a:r>
              <a:rPr lang="en-US" sz="1200" b="0" i="0" u="none" strike="noStrike" kern="1200">
                <a:solidFill>
                  <a:schemeClr val="tx1"/>
                </a:solidFill>
                <a:effectLst/>
                <a:latin typeface="+mn-lt"/>
                <a:ea typeface="+mn-ea"/>
                <a:cs typeface="+mn-cs"/>
              </a:rPr>
              <a:t> plus </a:t>
            </a:r>
            <a:r>
              <a:rPr lang="en-US" sz="1200" b="0" i="0" u="none" strike="noStrike" kern="1200" err="1">
                <a:solidFill>
                  <a:schemeClr val="tx1"/>
                </a:solidFill>
                <a:effectLst/>
                <a:latin typeface="+mn-lt"/>
                <a:ea typeface="+mn-ea"/>
                <a:cs typeface="+mn-cs"/>
              </a:rPr>
              <a:t>rapidement</a:t>
            </a:r>
            <a:r>
              <a:rPr lang="en-US" sz="1200" b="0" i="0" u="none" strike="noStrike" kern="1200">
                <a:solidFill>
                  <a:schemeClr val="tx1"/>
                </a:solidFill>
                <a:effectLst/>
                <a:latin typeface="+mn-lt"/>
                <a:ea typeface="+mn-ea"/>
                <a:cs typeface="+mn-cs"/>
              </a:rPr>
              <a:t>. Elle se </a:t>
            </a:r>
            <a:r>
              <a:rPr lang="en-US" sz="1200" b="0" i="0" u="none" strike="noStrike" kern="1200" err="1">
                <a:solidFill>
                  <a:schemeClr val="tx1"/>
                </a:solidFill>
                <a:effectLst/>
                <a:latin typeface="+mn-lt"/>
                <a:ea typeface="+mn-ea"/>
                <a:cs typeface="+mn-cs"/>
              </a:rPr>
              <a:t>donne</a:t>
            </a:r>
            <a:r>
              <a:rPr lang="en-US" sz="1200" b="0" i="0" u="none" strike="noStrike" kern="1200">
                <a:solidFill>
                  <a:schemeClr val="tx1"/>
                </a:solidFill>
                <a:effectLst/>
                <a:latin typeface="+mn-lt"/>
                <a:ea typeface="+mn-ea"/>
                <a:cs typeface="+mn-cs"/>
              </a:rPr>
              <a:t> des </a:t>
            </a:r>
            <a:r>
              <a:rPr lang="en-US" sz="1200" b="0" i="0" u="none" strike="noStrike" kern="1200" err="1">
                <a:solidFill>
                  <a:schemeClr val="tx1"/>
                </a:solidFill>
                <a:effectLst/>
                <a:latin typeface="+mn-lt"/>
                <a:ea typeface="+mn-ea"/>
                <a:cs typeface="+mn-cs"/>
              </a:rPr>
              <a:t>repères</a:t>
            </a:r>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Déclencheurs</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Sachez</a:t>
            </a:r>
            <a:r>
              <a:rPr lang="en-US" sz="1200" b="0" i="0" u="none" strike="noStrike" kern="1200">
                <a:solidFill>
                  <a:schemeClr val="tx1"/>
                </a:solidFill>
                <a:effectLst/>
                <a:latin typeface="+mn-lt"/>
                <a:ea typeface="+mn-ea"/>
                <a:cs typeface="+mn-cs"/>
              </a:rPr>
              <a:t> que les </a:t>
            </a:r>
            <a:r>
              <a:rPr lang="en-US" sz="1200" b="0" i="0" u="none" strike="noStrike" kern="1200" err="1">
                <a:solidFill>
                  <a:schemeClr val="tx1"/>
                </a:solidFill>
                <a:effectLst/>
                <a:latin typeface="+mn-lt"/>
                <a:ea typeface="+mn-ea"/>
                <a:cs typeface="+mn-cs"/>
              </a:rPr>
              <a:t>déclencheurs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sont</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souvents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reliés</a:t>
            </a:r>
            <a:r>
              <a:rPr lang="en-US" sz="1200" b="0" i="0" u="none" strike="noStrike" kern="1200">
                <a:solidFill>
                  <a:schemeClr val="tx1"/>
                </a:solidFill>
                <a:effectLst/>
                <a:latin typeface="+mn-lt"/>
                <a:ea typeface="+mn-ea"/>
                <a:cs typeface="+mn-cs"/>
              </a:rPr>
              <a:t> aux 5 </a:t>
            </a:r>
            <a:r>
              <a:rPr lang="en-US" sz="1200" b="0" i="0" u="none" strike="noStrike" kern="1200" err="1">
                <a:solidFill>
                  <a:schemeClr val="tx1"/>
                </a:solidFill>
                <a:effectLst/>
                <a:latin typeface="+mn-lt"/>
                <a:ea typeface="+mn-ea"/>
                <a:cs typeface="+mn-cs"/>
              </a:rPr>
              <a:t>sens</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l’odeur</a:t>
            </a:r>
            <a:r>
              <a:rPr lang="en-US" sz="1200" b="0" i="0" u="none" strike="noStrike" kern="1200">
                <a:solidFill>
                  <a:schemeClr val="tx1"/>
                </a:solidFill>
                <a:effectLst/>
                <a:latin typeface="+mn-lt"/>
                <a:ea typeface="+mn-ea"/>
                <a:cs typeface="+mn-cs"/>
              </a:rPr>
              <a:t> </a:t>
            </a:r>
            <a:r>
              <a:rPr lang="en-CA" sz="1200" b="0" i="0" u="none" strike="noStrike" kern="1200">
                <a:solidFill>
                  <a:schemeClr val="tx1"/>
                </a:solidFill>
                <a:effectLst/>
                <a:latin typeface="+mn-lt"/>
                <a:ea typeface="+mn-ea"/>
                <a:cs typeface="+mn-cs"/>
              </a:rPr>
              <a:t>de la cigarette, </a:t>
            </a:r>
            <a:r>
              <a:rPr lang="en-CA" sz="1200" b="0" i="0" u="none" strike="noStrike" kern="1200" err="1">
                <a:solidFill>
                  <a:schemeClr val="tx1"/>
                </a:solidFill>
                <a:effectLst/>
                <a:latin typeface="+mn-lt"/>
                <a:ea typeface="+mn-ea"/>
                <a:cs typeface="+mn-cs"/>
              </a:rPr>
              <a:t>l’alcool</a:t>
            </a:r>
            <a:r>
              <a:rPr lang="en-CA" sz="1200" b="0" i="0" u="none" strike="noStrike" kern="1200">
                <a:solidFill>
                  <a:schemeClr val="tx1"/>
                </a:solidFill>
                <a:effectLst/>
                <a:latin typeface="+mn-lt"/>
                <a:ea typeface="+mn-ea"/>
                <a:cs typeface="+mn-cs"/>
              </a:rPr>
              <a:t>, du parfum</a:t>
            </a:r>
            <a:r>
              <a:rPr lang="en-US"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La couleur de la voiture, </a:t>
            </a:r>
            <a:r>
              <a:rPr lang="en-CA" sz="1200" b="0" i="0" u="none" strike="noStrike" kern="1200" err="1">
                <a:solidFill>
                  <a:schemeClr val="tx1"/>
                </a:solidFill>
                <a:effectLst/>
                <a:latin typeface="+mn-lt"/>
                <a:ea typeface="+mn-ea"/>
                <a:cs typeface="+mn-cs"/>
              </a:rPr>
              <a:t>d’une</a:t>
            </a:r>
            <a:r>
              <a:rPr lang="en-CA" sz="1200" b="0" i="0" u="none" strike="noStrike" kern="1200">
                <a:solidFill>
                  <a:schemeClr val="tx1"/>
                </a:solidFill>
                <a:effectLst/>
                <a:latin typeface="+mn-lt"/>
                <a:ea typeface="+mn-ea"/>
                <a:cs typeface="+mn-cs"/>
              </a:rPr>
              <a:t> pièce</a:t>
            </a:r>
            <a:r>
              <a:rPr lang="en-US"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Le son d’un </a:t>
            </a:r>
            <a:r>
              <a:rPr lang="en-CA" sz="1200" b="0" i="0" u="none" strike="noStrike" kern="1200" err="1">
                <a:solidFill>
                  <a:schemeClr val="tx1"/>
                </a:solidFill>
                <a:effectLst/>
                <a:latin typeface="+mn-lt"/>
                <a:ea typeface="+mn-ea"/>
                <a:cs typeface="+mn-cs"/>
              </a:rPr>
              <a:t>alarme</a:t>
            </a:r>
            <a:r>
              <a:rPr lang="en-CA" sz="1200" b="0" i="0" u="none" strike="noStrike" kern="1200">
                <a:solidFill>
                  <a:schemeClr val="tx1"/>
                </a:solidFill>
                <a:effectLst/>
                <a:latin typeface="+mn-lt"/>
                <a:ea typeface="+mn-ea"/>
                <a:cs typeface="+mn-cs"/>
              </a:rPr>
              <a:t>, d’un coup fort (les </a:t>
            </a:r>
            <a:r>
              <a:rPr lang="en-CA" sz="1200" b="0" i="0" u="none" strike="noStrike" kern="1200" err="1">
                <a:solidFill>
                  <a:schemeClr val="tx1"/>
                </a:solidFill>
                <a:effectLst/>
                <a:latin typeface="+mn-lt"/>
                <a:ea typeface="+mn-ea"/>
                <a:cs typeface="+mn-cs"/>
              </a:rPr>
              <a:t>feux</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d’artifices</a:t>
            </a:r>
            <a:r>
              <a:rPr lang="en-CA" sz="1200" b="0" i="0" u="none" strike="noStrike" kern="1200">
                <a:solidFill>
                  <a:schemeClr val="tx1"/>
                </a:solidFill>
                <a:effectLst/>
                <a:latin typeface="+mn-lt"/>
                <a:ea typeface="+mn-ea"/>
                <a:cs typeface="+mn-cs"/>
              </a:rPr>
              <a:t>, par </a:t>
            </a:r>
            <a:r>
              <a:rPr lang="en-CA" sz="1200" b="0" i="0" u="none" strike="noStrike" kern="1200" err="1">
                <a:solidFill>
                  <a:schemeClr val="tx1"/>
                </a:solidFill>
                <a:effectLst/>
                <a:latin typeface="+mn-lt"/>
                <a:ea typeface="+mn-ea"/>
                <a:cs typeface="+mn-cs"/>
              </a:rPr>
              <a:t>exemple</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peuvent</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être</a:t>
            </a:r>
            <a:r>
              <a:rPr lang="en-CA" sz="1200" b="0" i="0" u="none" strike="noStrike" kern="1200">
                <a:solidFill>
                  <a:schemeClr val="tx1"/>
                </a:solidFill>
                <a:effectLst/>
                <a:latin typeface="+mn-lt"/>
                <a:ea typeface="+mn-ea"/>
                <a:cs typeface="+mn-cs"/>
              </a:rPr>
              <a:t> très </a:t>
            </a:r>
            <a:r>
              <a:rPr lang="en-CA" sz="1200" b="0" i="0" u="none" strike="noStrike" kern="1200" err="1">
                <a:solidFill>
                  <a:schemeClr val="tx1"/>
                </a:solidFill>
                <a:effectLst/>
                <a:latin typeface="+mn-lt"/>
                <a:ea typeface="+mn-ea"/>
                <a:cs typeface="+mn-cs"/>
              </a:rPr>
              <a:t>déclencheurs</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en</a:t>
            </a:r>
            <a:r>
              <a:rPr lang="en-CA" sz="1200" b="0" i="0" u="none" strike="noStrike" kern="1200">
                <a:solidFill>
                  <a:schemeClr val="tx1"/>
                </a:solidFill>
                <a:effectLst/>
                <a:latin typeface="+mn-lt"/>
                <a:ea typeface="+mn-ea"/>
                <a:cs typeface="+mn-cs"/>
              </a:rPr>
              <a:t> raison du bruit)</a:t>
            </a:r>
            <a:r>
              <a:rPr lang="en-US"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Le </a:t>
            </a:r>
            <a:r>
              <a:rPr lang="en-CA" sz="1200" b="0" i="0" u="none" strike="noStrike" kern="1200" err="1">
                <a:solidFill>
                  <a:schemeClr val="tx1"/>
                </a:solidFill>
                <a:effectLst/>
                <a:latin typeface="+mn-lt"/>
                <a:ea typeface="+mn-ea"/>
                <a:cs typeface="+mn-cs"/>
              </a:rPr>
              <a:t>goût</a:t>
            </a:r>
            <a:r>
              <a:rPr lang="en-CA"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Le touché (</a:t>
            </a:r>
            <a:r>
              <a:rPr lang="en-CA" sz="1200" b="0" i="0" u="none" strike="noStrike" kern="1200" err="1">
                <a:solidFill>
                  <a:schemeClr val="tx1"/>
                </a:solidFill>
                <a:effectLst/>
                <a:latin typeface="+mn-lt"/>
                <a:ea typeface="+mn-ea"/>
                <a:cs typeface="+mn-cs"/>
              </a:rPr>
              <a:t>soyez</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conscientes</a:t>
            </a:r>
            <a:r>
              <a:rPr lang="en-CA" sz="1200" b="0" i="0" u="none" strike="noStrike" kern="1200">
                <a:solidFill>
                  <a:schemeClr val="tx1"/>
                </a:solidFill>
                <a:effectLst/>
                <a:latin typeface="+mn-lt"/>
                <a:ea typeface="+mn-ea"/>
                <a:cs typeface="+mn-cs"/>
              </a:rPr>
              <a:t> que pour </a:t>
            </a:r>
            <a:r>
              <a:rPr lang="en-CA" sz="1200" b="0" i="0" u="none" strike="noStrike" kern="1200" err="1">
                <a:solidFill>
                  <a:schemeClr val="tx1"/>
                </a:solidFill>
                <a:effectLst/>
                <a:latin typeface="+mn-lt"/>
                <a:ea typeface="+mn-ea"/>
                <a:cs typeface="+mn-cs"/>
              </a:rPr>
              <a:t>une</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survivante</a:t>
            </a:r>
            <a:r>
              <a:rPr lang="en-CA" sz="1200" b="0" i="0" u="none" strike="noStrike" kern="1200">
                <a:solidFill>
                  <a:schemeClr val="tx1"/>
                </a:solidFill>
                <a:effectLst/>
                <a:latin typeface="+mn-lt"/>
                <a:ea typeface="+mn-ea"/>
                <a:cs typeface="+mn-cs"/>
              </a:rPr>
              <a:t> le touché </a:t>
            </a:r>
            <a:r>
              <a:rPr lang="en-CA" sz="1200" b="0" i="0" u="none" strike="noStrike" kern="1200" err="1">
                <a:solidFill>
                  <a:schemeClr val="tx1"/>
                </a:solidFill>
                <a:effectLst/>
                <a:latin typeface="+mn-lt"/>
                <a:ea typeface="+mn-ea"/>
                <a:cs typeface="+mn-cs"/>
              </a:rPr>
              <a:t>peut</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être</a:t>
            </a:r>
            <a:r>
              <a:rPr lang="en-CA" sz="1200" b="0" i="0" u="none" strike="noStrike" kern="1200">
                <a:solidFill>
                  <a:schemeClr val="tx1"/>
                </a:solidFill>
                <a:effectLst/>
                <a:latin typeface="+mn-lt"/>
                <a:ea typeface="+mn-ea"/>
                <a:cs typeface="+mn-cs"/>
              </a:rPr>
              <a:t> plus </a:t>
            </a:r>
            <a:r>
              <a:rPr lang="en-CA" sz="1200" b="0" i="0" u="none" strike="noStrike" kern="1200" err="1">
                <a:solidFill>
                  <a:schemeClr val="tx1"/>
                </a:solidFill>
                <a:effectLst/>
                <a:latin typeface="+mn-lt"/>
                <a:ea typeface="+mn-ea"/>
                <a:cs typeface="+mn-cs"/>
              </a:rPr>
              <a:t>menaçant</a:t>
            </a:r>
            <a:r>
              <a:rPr lang="en-CA" sz="1200" b="0" i="0" u="none" strike="noStrike" kern="1200">
                <a:solidFill>
                  <a:schemeClr val="tx1"/>
                </a:solidFill>
                <a:effectLst/>
                <a:latin typeface="+mn-lt"/>
                <a:ea typeface="+mn-ea"/>
                <a:cs typeface="+mn-cs"/>
              </a:rPr>
              <a:t> que </a:t>
            </a:r>
            <a:r>
              <a:rPr lang="en-CA" sz="1200" b="0" i="0" u="none" strike="noStrike" kern="1200" err="1">
                <a:solidFill>
                  <a:schemeClr val="tx1"/>
                </a:solidFill>
                <a:effectLst/>
                <a:latin typeface="+mn-lt"/>
                <a:ea typeface="+mn-ea"/>
                <a:cs typeface="+mn-cs"/>
              </a:rPr>
              <a:t>rassurant</a:t>
            </a:r>
            <a:r>
              <a:rPr lang="en-CA" sz="1200" b="0" i="0" u="none" strike="noStrike" kern="1200">
                <a:solidFill>
                  <a:schemeClr val="tx1"/>
                </a:solidFill>
                <a:effectLst/>
                <a:latin typeface="+mn-lt"/>
                <a:ea typeface="+mn-ea"/>
                <a:cs typeface="+mn-cs"/>
              </a:rPr>
              <a:t>, il </a:t>
            </a:r>
            <a:r>
              <a:rPr lang="en-CA" sz="1200" b="0" i="0" u="none" strike="noStrike" kern="1200" err="1">
                <a:solidFill>
                  <a:schemeClr val="tx1"/>
                </a:solidFill>
                <a:effectLst/>
                <a:latin typeface="+mn-lt"/>
                <a:ea typeface="+mn-ea"/>
                <a:cs typeface="+mn-cs"/>
              </a:rPr>
              <a:t>est</a:t>
            </a:r>
            <a:r>
              <a:rPr lang="en-CA" sz="1200" b="0" i="0" u="none" strike="noStrike" kern="1200">
                <a:solidFill>
                  <a:schemeClr val="tx1"/>
                </a:solidFill>
                <a:effectLst/>
                <a:latin typeface="+mn-lt"/>
                <a:ea typeface="+mn-ea"/>
                <a:cs typeface="+mn-cs"/>
              </a:rPr>
              <a:t> important de demander </a:t>
            </a:r>
            <a:r>
              <a:rPr lang="en-CA" sz="1200" b="0" i="0" u="none" strike="noStrike" kern="1200" err="1">
                <a:solidFill>
                  <a:schemeClr val="tx1"/>
                </a:solidFill>
                <a:effectLst/>
                <a:latin typeface="+mn-lt"/>
                <a:ea typeface="+mn-ea"/>
                <a:cs typeface="+mn-cs"/>
              </a:rPr>
              <a:t>avant</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d’offrir</a:t>
            </a:r>
            <a:r>
              <a:rPr lang="en-CA" sz="1200" b="0" i="0" u="none" strike="noStrike" kern="1200">
                <a:solidFill>
                  <a:schemeClr val="tx1"/>
                </a:solidFill>
                <a:effectLst/>
                <a:latin typeface="+mn-lt"/>
                <a:ea typeface="+mn-ea"/>
                <a:cs typeface="+mn-cs"/>
              </a:rPr>
              <a:t> un </a:t>
            </a:r>
            <a:r>
              <a:rPr lang="en-CA" sz="1200" b="0" i="0" u="none" strike="noStrike" kern="1200" err="1">
                <a:solidFill>
                  <a:schemeClr val="tx1"/>
                </a:solidFill>
                <a:effectLst/>
                <a:latin typeface="+mn-lt"/>
                <a:ea typeface="+mn-ea"/>
                <a:cs typeface="+mn-cs"/>
              </a:rPr>
              <a:t>câlin</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ou</a:t>
            </a:r>
            <a:r>
              <a:rPr lang="en-CA" sz="1200" b="0" i="0" u="none" strike="noStrike" kern="1200">
                <a:solidFill>
                  <a:schemeClr val="tx1"/>
                </a:solidFill>
                <a:effectLst/>
                <a:latin typeface="+mn-lt"/>
                <a:ea typeface="+mn-ea"/>
                <a:cs typeface="+mn-cs"/>
              </a:rPr>
              <a:t> prendre la main, par </a:t>
            </a:r>
            <a:r>
              <a:rPr lang="en-CA" sz="1200" b="0" i="0" u="none" strike="noStrike" kern="1200" err="1">
                <a:solidFill>
                  <a:schemeClr val="tx1"/>
                </a:solidFill>
                <a:effectLst/>
                <a:latin typeface="+mn-lt"/>
                <a:ea typeface="+mn-ea"/>
                <a:cs typeface="+mn-cs"/>
              </a:rPr>
              <a:t>exemple</a:t>
            </a:r>
            <a:r>
              <a:rPr lang="en-CA"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Les dates </a:t>
            </a:r>
            <a:r>
              <a:rPr lang="en-CA" sz="1200" b="0" i="0" u="none" strike="noStrike" kern="1200" err="1">
                <a:solidFill>
                  <a:schemeClr val="tx1"/>
                </a:solidFill>
                <a:effectLst/>
                <a:latin typeface="+mn-lt"/>
                <a:ea typeface="+mn-ea"/>
                <a:cs typeface="+mn-cs"/>
              </a:rPr>
              <a:t>d’anniversaires</a:t>
            </a:r>
            <a:r>
              <a:rPr lang="en-CA" sz="1200" b="0" i="0" u="none" strike="noStrike" kern="1200">
                <a:solidFill>
                  <a:schemeClr val="tx1"/>
                </a:solidFill>
                <a:effectLst/>
                <a:latin typeface="+mn-lt"/>
                <a:ea typeface="+mn-ea"/>
                <a:cs typeface="+mn-cs"/>
              </a:rPr>
              <a:t>, les pensées, les </a:t>
            </a:r>
            <a:r>
              <a:rPr lang="en-CA" sz="1200" b="0" i="0" u="none" strike="noStrike" kern="1200" err="1">
                <a:solidFill>
                  <a:schemeClr val="tx1"/>
                </a:solidFill>
                <a:effectLst/>
                <a:latin typeface="+mn-lt"/>
                <a:ea typeface="+mn-ea"/>
                <a:cs typeface="+mn-cs"/>
              </a:rPr>
              <a:t>rêves</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ou</a:t>
            </a:r>
            <a:r>
              <a:rPr lang="en-CA" sz="1200" b="0" i="0" u="none" strike="noStrike" kern="1200">
                <a:solidFill>
                  <a:schemeClr val="tx1"/>
                </a:solidFill>
                <a:effectLst/>
                <a:latin typeface="+mn-lt"/>
                <a:ea typeface="+mn-ea"/>
                <a:cs typeface="+mn-cs"/>
              </a:rPr>
              <a:t> cauchemars </a:t>
            </a:r>
            <a:r>
              <a:rPr lang="en-CA" sz="1200" b="0" i="0" u="none" strike="noStrike" kern="1200" err="1">
                <a:solidFill>
                  <a:schemeClr val="tx1"/>
                </a:solidFill>
                <a:effectLst/>
                <a:latin typeface="+mn-lt"/>
                <a:ea typeface="+mn-ea"/>
                <a:cs typeface="+mn-cs"/>
              </a:rPr>
              <a:t>sont</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aussi</a:t>
            </a:r>
            <a:r>
              <a:rPr lang="en-CA" sz="1200" b="0" i="0" u="none" strike="noStrike" kern="1200">
                <a:solidFill>
                  <a:schemeClr val="tx1"/>
                </a:solidFill>
                <a:effectLst/>
                <a:latin typeface="+mn-lt"/>
                <a:ea typeface="+mn-ea"/>
                <a:cs typeface="+mn-cs"/>
              </a:rPr>
              <a:t> des </a:t>
            </a:r>
            <a:r>
              <a:rPr lang="en-CA" sz="1200" b="0" i="0" u="none" strike="noStrike" kern="1200" err="1">
                <a:solidFill>
                  <a:schemeClr val="tx1"/>
                </a:solidFill>
                <a:effectLst/>
                <a:latin typeface="+mn-lt"/>
                <a:ea typeface="+mn-ea"/>
                <a:cs typeface="+mn-cs"/>
              </a:rPr>
              <a:t>déclencheurs</a:t>
            </a:r>
            <a:r>
              <a:rPr lang="en-CA" sz="1200" b="0" i="0" u="none" strike="noStrike" kern="1200">
                <a:solidFill>
                  <a:schemeClr val="tx1"/>
                </a:solidFill>
                <a:effectLst/>
                <a:latin typeface="+mn-lt"/>
                <a:ea typeface="+mn-ea"/>
                <a:cs typeface="+mn-cs"/>
              </a:rPr>
              <a:t> </a:t>
            </a:r>
            <a:r>
              <a:rPr lang="en-CA" sz="1200" b="0" i="0" u="none" strike="noStrike" kern="1200" err="1">
                <a:solidFill>
                  <a:schemeClr val="tx1"/>
                </a:solidFill>
                <a:effectLst/>
                <a:latin typeface="+mn-lt"/>
                <a:ea typeface="+mn-ea"/>
                <a:cs typeface="+mn-cs"/>
              </a:rPr>
              <a:t>communs</a:t>
            </a:r>
            <a:r>
              <a:rPr lang="en-CA"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Vous pouvez parler des déclencheurs, des flashbacks, de la dissociation et des techniques de </a:t>
            </a:r>
            <a:r>
              <a:rPr lang="fr-CA" sz="1200" b="0" i="0" u="none" strike="noStrike" kern="1200" err="1">
                <a:solidFill>
                  <a:schemeClr val="tx1"/>
                </a:solidFill>
                <a:effectLst/>
                <a:latin typeface="+mn-lt"/>
                <a:ea typeface="+mn-ea"/>
                <a:cs typeface="+mn-cs"/>
              </a:rPr>
              <a:t>grounding</a:t>
            </a:r>
            <a:r>
              <a:rPr lang="fr-CA" sz="1200" b="0" i="0" u="none" strike="noStrike" kern="1200">
                <a:solidFill>
                  <a:schemeClr val="tx1"/>
                </a:solidFill>
                <a:effectLst/>
                <a:latin typeface="+mn-lt"/>
                <a:ea typeface="+mn-ea"/>
                <a:cs typeface="+mn-cs"/>
              </a:rPr>
              <a:t> à des personnes de confiance, notamment aux personnes avec qui vous habitez. Elles pourront ainsi reconnaître quand vous êtes déclenchées et vous aidez à vous </a:t>
            </a:r>
            <a:r>
              <a:rPr lang="fr-CA" sz="1200" b="0" i="0" u="none" strike="noStrike" kern="1200" err="1">
                <a:solidFill>
                  <a:schemeClr val="tx1"/>
                </a:solidFill>
                <a:effectLst/>
                <a:latin typeface="+mn-lt"/>
                <a:ea typeface="+mn-ea"/>
                <a:cs typeface="+mn-cs"/>
              </a:rPr>
              <a:t>grounder</a:t>
            </a:r>
            <a:r>
              <a:rPr lang="fr-CA"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err="1">
                <a:solidFill>
                  <a:schemeClr val="tx1"/>
                </a:solidFill>
                <a:effectLst/>
                <a:latin typeface="+mn-lt"/>
                <a:ea typeface="+mn-ea"/>
                <a:cs typeface="+mn-cs"/>
              </a:rPr>
              <a:t>Espaces</a:t>
            </a:r>
            <a:r>
              <a:rPr lang="en-US" sz="1200" b="0" i="0" u="none" strike="noStrike" kern="1200">
                <a:solidFill>
                  <a:schemeClr val="tx1"/>
                </a:solidFill>
                <a:effectLst/>
                <a:latin typeface="+mn-lt"/>
                <a:ea typeface="+mn-ea"/>
                <a:cs typeface="+mn-cs"/>
              </a:rPr>
              <a:t> </a:t>
            </a:r>
            <a:r>
              <a:rPr lang="en-US" sz="1200" b="0" i="0" u="none" strike="noStrike" kern="1200" err="1">
                <a:solidFill>
                  <a:schemeClr val="tx1"/>
                </a:solidFill>
                <a:effectLst/>
                <a:latin typeface="+mn-lt"/>
                <a:ea typeface="+mn-ea"/>
                <a:cs typeface="+mn-cs"/>
              </a:rPr>
              <a:t>sécuritaires</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C’est utile d’en avoir plusieurs pour différentes situations : ce peut être un lieu dans votre maison (votre chambre) ou un endroit spécifique (un placard). Dès que vous arrivez dans un nouveau lieu, vous pouvez identifier un endroit où vous pourriez vous sentir en sécurité. Si ce n’est pas possible d’aller dans un endroit </a:t>
            </a:r>
            <a:r>
              <a:rPr lang="fr-CA" sz="1200" b="0" i="0" u="none" strike="noStrike" kern="1200" err="1">
                <a:solidFill>
                  <a:schemeClr val="tx1"/>
                </a:solidFill>
                <a:effectLst/>
                <a:latin typeface="+mn-lt"/>
                <a:ea typeface="+mn-ea"/>
                <a:cs typeface="+mn-cs"/>
              </a:rPr>
              <a:t>reel</a:t>
            </a:r>
            <a:r>
              <a:rPr lang="fr-CA" sz="1200" b="0" i="0" u="none" strike="noStrike" kern="1200">
                <a:solidFill>
                  <a:schemeClr val="tx1"/>
                </a:solidFill>
                <a:effectLst/>
                <a:latin typeface="+mn-lt"/>
                <a:ea typeface="+mn-ea"/>
                <a:cs typeface="+mn-cs"/>
              </a:rPr>
              <a:t>,  visualiser un lieu où on se </a:t>
            </a:r>
            <a:r>
              <a:rPr lang="fr-CA" sz="1200" b="0" i="0" u="none" strike="noStrike" kern="1200" err="1">
                <a:solidFill>
                  <a:schemeClr val="tx1"/>
                </a:solidFill>
                <a:effectLst/>
                <a:latin typeface="+mn-lt"/>
                <a:ea typeface="+mn-ea"/>
                <a:cs typeface="+mn-cs"/>
              </a:rPr>
              <a:t>setait</a:t>
            </a:r>
            <a:r>
              <a:rPr lang="fr-CA" sz="1200" b="0" i="0" u="none" strike="noStrike" kern="1200">
                <a:solidFill>
                  <a:schemeClr val="tx1"/>
                </a:solidFill>
                <a:effectLst/>
                <a:latin typeface="+mn-lt"/>
                <a:ea typeface="+mn-ea"/>
                <a:cs typeface="+mn-cs"/>
              </a:rPr>
              <a:t> heureux, calme, en sécurité peut aider. Faire régulièrement des exercices de visualisations ou de méditations peuvent aider à se réfugier dans cet endroit facilement. </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41</a:t>
            </a:fld>
            <a:endParaRPr lang="en-US"/>
          </a:p>
        </p:txBody>
      </p:sp>
    </p:spTree>
    <p:extLst>
      <p:ext uri="{BB962C8B-B14F-4D97-AF65-F5344CB8AC3E}">
        <p14:creationId xmlns:p14="http://schemas.microsoft.com/office/powerpoint/2010/main" val="2874192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rtl="0" fontAlgn="base"/>
            <a:endParaRPr lang="en-US"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Comme nous l’avons dit plus tôt…</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Se remettre d’une agression sexuelle dans l’enfance ou à l’âge adulte peut être difficile mais n’est pas impossible.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Des stratégies peuvent être mises en place pour aider dans le processus. Ces stratégies sont différentes seront les personnes.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C’est important de trouver des stratégies qui aident à restaurer la confiance, à développer sa confiance en soi et à reprendre son contrôle et son pouvoir</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Il n’y a aucune façon de prédire combien de temps cette phase durera pour une personne ou une autre, ni quelles stratégies fonctionneront pour une ou l’autre.</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Chaque personne est unique. Il est important d’essayer différentes stratégies, services ou approches pour trouver ce qui fonctionne pour toi.</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kern="1200" err="1">
                <a:solidFill>
                  <a:schemeClr val="tx1"/>
                </a:solidFill>
                <a:effectLst/>
                <a:latin typeface="+mn-lt"/>
                <a:ea typeface="+mn-ea"/>
                <a:cs typeface="+mn-cs"/>
              </a:rPr>
              <a:t>Faites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preuve</a:t>
            </a:r>
            <a:r>
              <a:rPr lang="en-US" sz="1200" b="0" i="0" kern="1200">
                <a:solidFill>
                  <a:schemeClr val="tx1"/>
                </a:solidFill>
                <a:effectLst/>
                <a:latin typeface="+mn-lt"/>
                <a:ea typeface="+mn-ea"/>
                <a:cs typeface="+mn-cs"/>
              </a:rPr>
              <a:t> de compassion et de patience!</a:t>
            </a:r>
          </a:p>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42</a:t>
            </a:fld>
            <a:endParaRPr lang="en-US"/>
          </a:p>
        </p:txBody>
      </p:sp>
    </p:spTree>
    <p:extLst>
      <p:ext uri="{BB962C8B-B14F-4D97-AF65-F5344CB8AC3E}">
        <p14:creationId xmlns:p14="http://schemas.microsoft.com/office/powerpoint/2010/main" val="779875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endParaRPr lang="fr-CA"/>
          </a:p>
          <a:p>
            <a:r>
              <a:rPr lang="fr-CA"/>
              <a:t>Je crois qu’il est important de préciser que ces phases ne sont pas clairement délimitées. Il n’y a pas de directives à suivre ou de leçons à compléter pour passer au prochain niveau.</a:t>
            </a:r>
          </a:p>
          <a:p>
            <a:r>
              <a:rPr lang="fr-CA"/>
              <a:t>Il s’agit d’un processus, d’un cheminement – plus ou moins linéaires. </a:t>
            </a:r>
          </a:p>
          <a:p>
            <a:r>
              <a:rPr lang="fr-CA"/>
              <a:t>Une personne pourrait se reconnaître davantage dans une phase tout en ayant le sentiment d’avoir un pied dans l’autre phase.</a:t>
            </a:r>
          </a:p>
          <a:p>
            <a:r>
              <a:rPr lang="fr-CA"/>
              <a:t>Une personne pourrait se retrouver dans une phase et en vivant une intensité de stress avoir l’impression de régresser et « retourner en arrière ».</a:t>
            </a:r>
          </a:p>
          <a:p>
            <a:endParaRPr lang="fr-CA"/>
          </a:p>
          <a:p>
            <a:r>
              <a:rPr lang="fr-CA"/>
              <a:t>Pensons par exemple au stress que nous avons vécu avec la pandémie, </a:t>
            </a:r>
          </a:p>
          <a:p>
            <a:r>
              <a:rPr lang="fr-CA"/>
              <a:t>Une personne qui se trouvait en phase d’intégration, en raison du grand stress et des nombreux déclencheurs, pourrait soudainement vivre de l’anxiété, des troubles de sommeil, des cauchemars.</a:t>
            </a:r>
          </a:p>
          <a:p>
            <a:endParaRPr lang="fr-CA"/>
          </a:p>
          <a:p>
            <a:r>
              <a:rPr lang="fr-CA"/>
              <a:t>Une rupture relationnelle, un décès, une perte d’emploi, l’arrivée d’un enfant, un déménagement… tous ces grands changements apportent avec eux beaucoup de stress.</a:t>
            </a:r>
          </a:p>
          <a:p>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43</a:t>
            </a:fld>
            <a:endParaRPr lang="en-US"/>
          </a:p>
        </p:txBody>
      </p:sp>
    </p:spTree>
    <p:extLst>
      <p:ext uri="{BB962C8B-B14F-4D97-AF65-F5344CB8AC3E}">
        <p14:creationId xmlns:p14="http://schemas.microsoft.com/office/powerpoint/2010/main" val="340137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Michelle</a:t>
            </a:r>
          </a:p>
          <a:p>
            <a:pPr rtl="0" fontAlgn="base"/>
            <a:endParaRPr lang="fr-CA" sz="1200" b="0"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Créativité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Maintenant que c’est moins déclencheurs, ça peut être intéressant d’explorer par des moyens créatifs les émotions, les souvenirs et ça peut donner l’impression de se libérer encore plus.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Bénévolat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Plusieurs survivantes ont envie de redonner après leur propre cheminement</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Développement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Durant la phase 1 et 2, ce n’est pas évident de faire de telles activités. Elles sont parfois trop déclencheurs. À ce stade-ci, la survivante peut se sentir mieux outiller pour gérer les déclencheurs et les émotions qui surgissent si jamais elles se présentent. Elle en a moins peur.</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Sens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Parfois, une personne va vouloir écrire un livre, aider les personnes qui sont passées par là, s’impliquer à une cause, se joindre à un groupe. Elle y trouve un sens.</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Revenir « en arrière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Il est important de souligner que lorsque la vie nous présente une nouvelle situation porteur qui éveille en nous un stress élevé, on peut avoir l’impression de perdre ses moyens, ses acquis, de « revenir en arrière ». Il est important de se rassurer que ce n’est pas le cas. Tu as maintenant beaucoup plus de connaissances de toi et de stratégies pour gérer le stress. En fait, c’est ce qu’on appelle de la résilience. Reviens à tes stratégies. Tu connais maintenant le chemin pour te rétablir. N’hésite pas à aller chercher de l’aide à nouveau.</a:t>
            </a:r>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44</a:t>
            </a:fld>
            <a:endParaRPr lang="en-US"/>
          </a:p>
        </p:txBody>
      </p:sp>
    </p:spTree>
    <p:extLst>
      <p:ext uri="{BB962C8B-B14F-4D97-AF65-F5344CB8AC3E}">
        <p14:creationId xmlns:p14="http://schemas.microsoft.com/office/powerpoint/2010/main" val="3587866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Maïra – </a:t>
            </a: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45</a:t>
            </a:fld>
            <a:endParaRPr lang="en-US"/>
          </a:p>
        </p:txBody>
      </p:sp>
    </p:spTree>
    <p:extLst>
      <p:ext uri="{BB962C8B-B14F-4D97-AF65-F5344CB8AC3E}">
        <p14:creationId xmlns:p14="http://schemas.microsoft.com/office/powerpoint/2010/main" val="3181261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46</a:t>
            </a:fld>
            <a:endParaRPr lang="en-US"/>
          </a:p>
        </p:txBody>
      </p:sp>
    </p:spTree>
    <p:extLst>
      <p:ext uri="{BB962C8B-B14F-4D97-AF65-F5344CB8AC3E}">
        <p14:creationId xmlns:p14="http://schemas.microsoft.com/office/powerpoint/2010/main" val="1255491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 </a:t>
            </a:r>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47</a:t>
            </a:fld>
            <a:endParaRPr lang="en-US"/>
          </a:p>
        </p:txBody>
      </p:sp>
    </p:spTree>
    <p:extLst>
      <p:ext uri="{BB962C8B-B14F-4D97-AF65-F5344CB8AC3E}">
        <p14:creationId xmlns:p14="http://schemas.microsoft.com/office/powerpoint/2010/main" val="2863094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endParaRPr lang="fr-CA"/>
          </a:p>
        </p:txBody>
      </p:sp>
      <p:sp>
        <p:nvSpPr>
          <p:cNvPr id="4" name="Espace réservé du numéro de diapositive 3"/>
          <p:cNvSpPr>
            <a:spLocks noGrp="1"/>
          </p:cNvSpPr>
          <p:nvPr>
            <p:ph type="sldNum" sz="quarter" idx="5"/>
          </p:nvPr>
        </p:nvSpPr>
        <p:spPr/>
        <p:txBody>
          <a:bodyPr/>
          <a:lstStyle/>
          <a:p>
            <a:fld id="{52A5E713-038E-944D-B716-B9ECA8E2BC72}" type="slidenum">
              <a:rPr lang="en-US" smtClean="0"/>
              <a:t>48</a:t>
            </a:fld>
            <a:endParaRPr lang="en-US"/>
          </a:p>
        </p:txBody>
      </p:sp>
    </p:spTree>
    <p:extLst>
      <p:ext uri="{BB962C8B-B14F-4D97-AF65-F5344CB8AC3E}">
        <p14:creationId xmlns:p14="http://schemas.microsoft.com/office/powerpoint/2010/main" val="172156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fld id="{52A5E713-038E-944D-B716-B9ECA8E2BC72}" type="slidenum">
              <a:rPr lang="en-US" smtClean="0"/>
              <a:t>5</a:t>
            </a:fld>
            <a:endParaRPr lang="en-US"/>
          </a:p>
        </p:txBody>
      </p:sp>
    </p:spTree>
    <p:extLst>
      <p:ext uri="{BB962C8B-B14F-4D97-AF65-F5344CB8AC3E}">
        <p14:creationId xmlns:p14="http://schemas.microsoft.com/office/powerpoint/2010/main" val="67630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Avant de commencer, quelques considérations techniques : nous voulons mettre en place un espace sécuritaire pour tout le monde. </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Aucun commentaire agressif, dénigrant, ou discriminant ne sera toléré que ce soit à l’oral ou sur le clavardage. La personne qui fait un tel commentaire sera retirée de la session.</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Nous vous invitons aussi à faire ce avec quoi vous êtes à l’aise : vous pouvez allumer ou non votre caméra (en cliquant ou non sur l’icone caméra en bas à gauche), vous pouvez mettre votre nom ou non (en cliquant sur les … en haut à droite de votre image, vous pouvez vous renommer).</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Vous pouvez aussi nous poser des questions à tout moment de la présentation : en utilisant le clavardage (vous pouvez l’ouvrir en cliquant sur l’icone texte en bas de votre écran) ou en levant la main (toujours en bas de votre écran, dans réaction, vous pouvez lever la main). Dans ce cas, on vous donnera la parole. Si vous préférez attendre la fin de la session pour poser vos questions, vous pouvez le faire. Une fois la présentation terminée, nous allons rester en ligne si certaines personnes souhaitent nous parler. Des personnes de l’ordre sont présentes pendant la présentation pour aider pour la logistique, mais elles partiront à la fin de la présentation, donc si vous êtes plus à l’aise de prendre la parole à ce moment-là, nous vous invitons à le faire.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Elles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resteront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juste</a:t>
            </a:r>
            <a:r>
              <a:rPr lang="en-US" sz="1200" b="0" i="0" kern="1200">
                <a:solidFill>
                  <a:schemeClr val="tx1"/>
                </a:solidFill>
                <a:effectLst/>
                <a:latin typeface="+mn-lt"/>
                <a:ea typeface="+mn-ea"/>
                <a:cs typeface="+mn-cs"/>
              </a:rPr>
              <a:t> au début de la </a:t>
            </a:r>
            <a:r>
              <a:rPr lang="en-US" sz="1200" b="0" i="0" kern="1200" err="1">
                <a:solidFill>
                  <a:schemeClr val="tx1"/>
                </a:solidFill>
                <a:effectLst/>
                <a:latin typeface="+mn-lt"/>
                <a:ea typeface="+mn-ea"/>
                <a:cs typeface="+mn-cs"/>
              </a:rPr>
              <a:t>période</a:t>
            </a:r>
            <a:r>
              <a:rPr lang="en-US" sz="1200" b="0" i="0" kern="1200">
                <a:solidFill>
                  <a:schemeClr val="tx1"/>
                </a:solidFill>
                <a:effectLst/>
                <a:latin typeface="+mn-lt"/>
                <a:ea typeface="+mn-ea"/>
                <a:cs typeface="+mn-cs"/>
              </a:rPr>
              <a:t> de questions </a:t>
            </a:r>
            <a:r>
              <a:rPr lang="en-US" sz="1200" b="0" i="0" kern="1200" err="1">
                <a:solidFill>
                  <a:schemeClr val="tx1"/>
                </a:solidFill>
                <a:effectLst/>
                <a:latin typeface="+mn-lt"/>
                <a:ea typeface="+mn-ea"/>
                <a:cs typeface="+mn-cs"/>
              </a:rPr>
              <a:t>si</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avez</a:t>
            </a:r>
            <a:r>
              <a:rPr lang="en-US" sz="1200" b="0" i="0" kern="1200">
                <a:solidFill>
                  <a:schemeClr val="tx1"/>
                </a:solidFill>
                <a:effectLst/>
                <a:latin typeface="+mn-lt"/>
                <a:ea typeface="+mn-ea"/>
                <a:cs typeface="+mn-cs"/>
              </a:rPr>
              <a:t> des questions qui portent sur le </a:t>
            </a:r>
            <a:r>
              <a:rPr lang="en-US" sz="1200" b="0" i="0" kern="1200" err="1">
                <a:solidFill>
                  <a:schemeClr val="tx1"/>
                </a:solidFill>
                <a:effectLst/>
                <a:latin typeface="+mn-lt"/>
                <a:ea typeface="+mn-ea"/>
                <a:cs typeface="+mn-cs"/>
              </a:rPr>
              <a:t>programme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sur </a:t>
            </a:r>
            <a:r>
              <a:rPr lang="en-US" sz="1200" b="0" i="0" kern="1200" err="1">
                <a:solidFill>
                  <a:schemeClr val="tx1"/>
                </a:solidFill>
                <a:effectLst/>
                <a:latin typeface="+mn-lt"/>
                <a:ea typeface="+mn-ea"/>
                <a:cs typeface="+mn-cs"/>
              </a:rPr>
              <a:t>vos</a:t>
            </a:r>
            <a:r>
              <a:rPr lang="en-US" sz="1200" b="0" i="0" kern="1200">
                <a:solidFill>
                  <a:schemeClr val="tx1"/>
                </a:solidFill>
                <a:effectLst/>
                <a:latin typeface="+mn-lt"/>
                <a:ea typeface="+mn-ea"/>
                <a:cs typeface="+mn-cs"/>
              </a:rPr>
              <a:t> obligations de formation, </a:t>
            </a:r>
            <a:r>
              <a:rPr lang="en-US" sz="1200" b="0" i="0" kern="1200" err="1">
                <a:solidFill>
                  <a:schemeClr val="tx1"/>
                </a:solidFill>
                <a:effectLst/>
                <a:latin typeface="+mn-lt"/>
                <a:ea typeface="+mn-ea"/>
                <a:cs typeface="+mn-cs"/>
              </a:rPr>
              <a:t>mais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elles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partiront</a:t>
            </a:r>
            <a:r>
              <a:rPr lang="en-US" sz="1200" b="0" i="0" kern="1200">
                <a:solidFill>
                  <a:schemeClr val="tx1"/>
                </a:solidFill>
                <a:effectLst/>
                <a:latin typeface="+mn-lt"/>
                <a:ea typeface="+mn-ea"/>
                <a:cs typeface="+mn-cs"/>
              </a:rPr>
              <a:t> ensuite pour les questions qui </a:t>
            </a:r>
            <a:r>
              <a:rPr lang="en-US" sz="1200" b="0" i="0" kern="1200" err="1">
                <a:solidFill>
                  <a:schemeClr val="tx1"/>
                </a:solidFill>
                <a:effectLst/>
                <a:latin typeface="+mn-lt"/>
                <a:ea typeface="+mn-ea"/>
                <a:cs typeface="+mn-cs"/>
              </a:rPr>
              <a:t>sont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propres</a:t>
            </a:r>
            <a:r>
              <a:rPr lang="en-US" sz="1200" b="0" i="0" kern="1200">
                <a:solidFill>
                  <a:schemeClr val="tx1"/>
                </a:solidFill>
                <a:effectLst/>
                <a:latin typeface="+mn-lt"/>
                <a:ea typeface="+mn-ea"/>
                <a:cs typeface="+mn-cs"/>
              </a:rPr>
              <a:t> à la session </a:t>
            </a:r>
            <a:r>
              <a:rPr lang="en-US" sz="1200" b="0" i="0" kern="1200" err="1">
                <a:solidFill>
                  <a:schemeClr val="tx1"/>
                </a:solidFill>
                <a:effectLst/>
                <a:latin typeface="+mn-lt"/>
                <a:ea typeface="+mn-ea"/>
                <a:cs typeface="+mn-cs"/>
              </a:rPr>
              <a:t>d’aujourd’hui</a:t>
            </a:r>
            <a:endParaRPr lang="en-US" sz="1200" b="0" i="0"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Même si nous n’allons pas faire une formation sur la violence à caractère sexuel et que le contenu n’est pas graphique, vous pourriez quand même ressentir des émotions fortes. Dans ce cas ci, nous vous encourageons à faire ce que vous pensez être bon pour vous. Si vous devez vous déconnecter, faites-le. Cette session n’est pas obligatoire. Sachez aussi que de l’aide immédiate est disponible. Danielle, qui est présente ici, est là pour soutenir toute personne qui pourrait en avoir besoin. Vous pouvez la contacter directement sur le clavardage (en prenant soin de ne sélectionner que son nom) et lui demander du soutien. Elle vous transférera dans une salle virtuelle où vous serez seule et pourrez parler.</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Aussi, une précision grammaticale : pendant la présentation, nous allons utiliser le terme survivante pour parler des personnes qui ont été victimes d’une agression sexuelle à l’âge adulte ou pendant l’enfance. On utilise le féminin pour représenter le fait que la majorité des victimes d’agression sexuelle sont des femmes et des filles. Nous reconnaissons par contre que des garçons, des hommes  et des personnes non binaires en sont aussi victimes et vivent des impacts importants. </a:t>
            </a:r>
            <a:r>
              <a:rPr lang="en-US" sz="1200" b="0" i="0" kern="1200">
                <a:solidFill>
                  <a:schemeClr val="tx1"/>
                </a:solidFill>
                <a:effectLst/>
                <a:latin typeface="+mn-lt"/>
                <a:ea typeface="+mn-ea"/>
                <a:cs typeface="+mn-cs"/>
              </a:rPr>
              <a:t>​Tout </a:t>
            </a:r>
            <a:r>
              <a:rPr lang="en-US" sz="1200" b="0" i="0" kern="1200" err="1">
                <a:solidFill>
                  <a:schemeClr val="tx1"/>
                </a:solidFill>
                <a:effectLst/>
                <a:latin typeface="+mn-lt"/>
                <a:ea typeface="+mn-ea"/>
                <a:cs typeface="+mn-cs"/>
              </a:rPr>
              <a:t>ce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qu’on</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va</a:t>
            </a:r>
            <a:r>
              <a:rPr lang="en-US" sz="1200" b="0" i="0" kern="1200">
                <a:solidFill>
                  <a:schemeClr val="tx1"/>
                </a:solidFill>
                <a:effectLst/>
                <a:latin typeface="+mn-lt"/>
                <a:ea typeface="+mn-ea"/>
                <a:cs typeface="+mn-cs"/>
              </a:rPr>
              <a:t> dire </a:t>
            </a:r>
            <a:r>
              <a:rPr lang="en-US" sz="1200" b="0" i="0" kern="1200" err="1">
                <a:solidFill>
                  <a:schemeClr val="tx1"/>
                </a:solidFill>
                <a:effectLst/>
                <a:latin typeface="+mn-lt"/>
                <a:ea typeface="+mn-ea"/>
                <a:cs typeface="+mn-cs"/>
              </a:rPr>
              <a:t>peut-être</a:t>
            </a:r>
            <a:r>
              <a:rPr lang="en-US" sz="1200" b="0" i="0" kern="1200">
                <a:solidFill>
                  <a:schemeClr val="tx1"/>
                </a:solidFill>
                <a:effectLst/>
                <a:latin typeface="+mn-lt"/>
                <a:ea typeface="+mn-ea"/>
                <a:cs typeface="+mn-cs"/>
              </a:rPr>
              <a:t> appliqué que </a:t>
            </a:r>
            <a:r>
              <a:rPr lang="en-US" sz="1200" b="0" i="0" kern="1200" err="1">
                <a:solidFill>
                  <a:schemeClr val="tx1"/>
                </a:solidFill>
                <a:effectLst/>
                <a:latin typeface="+mn-lt"/>
                <a:ea typeface="+mn-ea"/>
                <a:cs typeface="+mn-cs"/>
              </a:rPr>
              <a:t>vous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soyez</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femme, un homme </a:t>
            </a:r>
            <a:r>
              <a:rPr lang="en-US" sz="1200" b="0" i="0" kern="1200" err="1">
                <a:solidFill>
                  <a:schemeClr val="tx1"/>
                </a:solidFill>
                <a:effectLst/>
                <a:latin typeface="+mn-lt"/>
                <a:ea typeface="+mn-ea"/>
                <a:cs typeface="+mn-cs"/>
              </a:rPr>
              <a:t>ou</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une</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personne</a:t>
            </a:r>
            <a:r>
              <a:rPr lang="en-US" sz="1200" b="0" i="0" kern="1200">
                <a:solidFill>
                  <a:schemeClr val="tx1"/>
                </a:solidFill>
                <a:effectLst/>
                <a:latin typeface="+mn-lt"/>
                <a:ea typeface="+mn-ea"/>
                <a:cs typeface="+mn-cs"/>
              </a:rPr>
              <a:t> non </a:t>
            </a:r>
            <a:r>
              <a:rPr lang="en-US" sz="1200" b="0" i="0" kern="1200" err="1">
                <a:solidFill>
                  <a:schemeClr val="tx1"/>
                </a:solidFill>
                <a:effectLst/>
                <a:latin typeface="+mn-lt"/>
                <a:ea typeface="+mn-ea"/>
                <a:cs typeface="+mn-cs"/>
              </a:rPr>
              <a:t>binaire</a:t>
            </a:r>
            <a:r>
              <a:rPr lang="en-US" sz="1200" b="0" i="0" kern="1200">
                <a:solidFill>
                  <a:schemeClr val="tx1"/>
                </a:solidFill>
                <a:effectLst/>
                <a:latin typeface="+mn-lt"/>
                <a:ea typeface="+mn-ea"/>
                <a:cs typeface="+mn-cs"/>
              </a:rPr>
              <a:t>.</a:t>
            </a:r>
          </a:p>
          <a:p>
            <a:pPr rtl="0" fontAlgn="base"/>
            <a:r>
              <a:rPr lang="fr-CA"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52A5E713-038E-944D-B716-B9ECA8E2BC72}" type="slidenum">
              <a:rPr lang="en-US" smtClean="0"/>
              <a:t>6</a:t>
            </a:fld>
            <a:endParaRPr lang="en-US"/>
          </a:p>
        </p:txBody>
      </p:sp>
    </p:spTree>
    <p:extLst>
      <p:ext uri="{BB962C8B-B14F-4D97-AF65-F5344CB8AC3E}">
        <p14:creationId xmlns:p14="http://schemas.microsoft.com/office/powerpoint/2010/main" val="247083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Maïra – </a:t>
            </a:r>
          </a:p>
          <a:p>
            <a:endParaRPr lang="en-CA" b="1"/>
          </a:p>
        </p:txBody>
      </p:sp>
      <p:sp>
        <p:nvSpPr>
          <p:cNvPr id="4" name="Slide Number Placeholder 3"/>
          <p:cNvSpPr>
            <a:spLocks noGrp="1"/>
          </p:cNvSpPr>
          <p:nvPr>
            <p:ph type="sldNum" sz="quarter" idx="5"/>
          </p:nvPr>
        </p:nvSpPr>
        <p:spPr/>
        <p:txBody>
          <a:bodyPr/>
          <a:lstStyle/>
          <a:p>
            <a:fld id="{52A5E713-038E-944D-B716-B9ECA8E2BC72}" type="slidenum">
              <a:rPr lang="en-US" smtClean="0"/>
              <a:t>7</a:t>
            </a:fld>
            <a:endParaRPr lang="en-US"/>
          </a:p>
        </p:txBody>
      </p:sp>
    </p:spTree>
    <p:extLst>
      <p:ext uri="{BB962C8B-B14F-4D97-AF65-F5344CB8AC3E}">
        <p14:creationId xmlns:p14="http://schemas.microsoft.com/office/powerpoint/2010/main" val="200744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Nous sommes un regroupement provincial féministe et francophone de </a:t>
            </a:r>
            <a:r>
              <a:rPr lang="fr-CA" sz="1200" b="0" i="0" u="none" strike="noStrike" kern="1200">
                <a:solidFill>
                  <a:srgbClr val="FF0000"/>
                </a:solidFill>
                <a:effectLst/>
                <a:latin typeface="+mn-lt"/>
                <a:ea typeface="+mn-ea"/>
                <a:cs typeface="+mn-cs"/>
              </a:rPr>
              <a:t>CALACS</a:t>
            </a:r>
            <a:r>
              <a:rPr lang="fr-CA" sz="1200" b="0" i="0" u="none" strike="noStrike" kern="1200">
                <a:solidFill>
                  <a:schemeClr val="tx1"/>
                </a:solidFill>
                <a:effectLst/>
                <a:latin typeface="+mn-lt"/>
                <a:ea typeface="+mn-ea"/>
                <a:cs typeface="+mn-cs"/>
              </a:rPr>
              <a:t>, de maisons d’hébergement et de programmes en violence faite aux femmes. </a:t>
            </a:r>
          </a:p>
          <a:p>
            <a:pPr rtl="0" fontAlgn="base"/>
            <a:r>
              <a:rPr lang="fr-CA" sz="1200" b="0" i="0" u="none" strike="noStrike" kern="1200">
                <a:solidFill>
                  <a:schemeClr val="tx1"/>
                </a:solidFill>
                <a:effectLst/>
                <a:latin typeface="+mn-lt"/>
                <a:ea typeface="+mn-ea"/>
                <a:cs typeface="+mn-cs"/>
              </a:rPr>
              <a:t>Nous n’offrons donc pas de services directement aux femmes ou aux filles, mais nous soutenons les organisations qui le font.</a:t>
            </a:r>
            <a:r>
              <a:rPr lang="en-US"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Le travail d’Action ontarienne et de nos membres se fait en français. </a:t>
            </a:r>
            <a:r>
              <a:rPr lang="fr-CA" sz="1200" b="0" i="0" kern="1200">
                <a:solidFill>
                  <a:schemeClr val="tx1"/>
                </a:solidFill>
                <a:effectLst/>
                <a:latin typeface="+mn-lt"/>
                <a:ea typeface="+mn-ea"/>
                <a:cs typeface="+mn-cs"/>
              </a:rPr>
              <a:t>​</a:t>
            </a:r>
          </a:p>
          <a:p>
            <a:pPr rtl="0" fontAlgn="base"/>
            <a:r>
              <a:rPr lang="fr-CA" sz="1200" b="0" i="0" u="none" strike="noStrike" kern="1200">
                <a:solidFill>
                  <a:schemeClr val="tx1"/>
                </a:solidFill>
                <a:effectLst/>
                <a:latin typeface="+mn-lt"/>
                <a:ea typeface="+mn-ea"/>
                <a:cs typeface="+mn-cs"/>
              </a:rPr>
              <a:t>Nous faisons de la revendication notamment auprès des gouvernements pour les services en français ou sur la violence faite aux femmes, nous facilitons la concertation entre les organisations, nous développons des ressources en français, notamment des formations en ligne gratuites sur diverses problématiques en violence et nous menons des campagnes de sensibilisation du public</a:t>
            </a:r>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2A5E713-038E-944D-B716-B9ECA8E2BC72}" type="slidenum">
              <a:rPr lang="en-US" smtClean="0"/>
              <a:t>8</a:t>
            </a:fld>
            <a:endParaRPr lang="en-US"/>
          </a:p>
        </p:txBody>
      </p:sp>
    </p:spTree>
    <p:extLst>
      <p:ext uri="{BB962C8B-B14F-4D97-AF65-F5344CB8AC3E}">
        <p14:creationId xmlns:p14="http://schemas.microsoft.com/office/powerpoint/2010/main" val="258603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200" b="1" i="0" u="none" strike="noStrike" kern="1200" err="1">
                <a:solidFill>
                  <a:schemeClr val="tx1"/>
                </a:solidFill>
                <a:effectLst/>
                <a:latin typeface="+mn-lt"/>
                <a:ea typeface="+mn-ea"/>
                <a:cs typeface="+mn-cs"/>
              </a:rPr>
              <a:t>AOcVF</a:t>
            </a:r>
            <a:r>
              <a:rPr lang="fr-CA" sz="1200" b="1" i="0" u="none" strike="noStrike" kern="1200">
                <a:solidFill>
                  <a:schemeClr val="tx1"/>
                </a:solidFill>
                <a:effectLst/>
                <a:latin typeface="+mn-lt"/>
                <a:ea typeface="+mn-ea"/>
                <a:cs typeface="+mn-cs"/>
              </a:rPr>
              <a:t> – Maïra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CA" sz="1200" b="1" i="0" u="none" strike="noStrike" kern="1200">
              <a:solidFill>
                <a:schemeClr val="tx1"/>
              </a:solidFill>
              <a:effectLst/>
              <a:latin typeface="+mn-lt"/>
              <a:ea typeface="+mn-ea"/>
              <a:cs typeface="+mn-cs"/>
            </a:endParaRPr>
          </a:p>
          <a:p>
            <a:pPr rtl="0" fontAlgn="base"/>
            <a:r>
              <a:rPr lang="fr-CA" sz="1200" b="0" i="0" u="none" strike="noStrike" kern="1200">
                <a:solidFill>
                  <a:schemeClr val="tx1"/>
                </a:solidFill>
                <a:effectLst/>
                <a:latin typeface="+mn-lt"/>
                <a:ea typeface="+mn-ea"/>
                <a:cs typeface="+mn-cs"/>
              </a:rPr>
              <a:t>Le Centre Novas, pour qui Danielle travaille, est le CALACS qui offre des services en matière de violence à caractère sexuel aux femmes et aux filles de Prescott-Russell (dans l’est ontarien). Elles offrent notamment des services de soutien aux survivantes (intervention individuelle et de groupe), font de l’éducation et de la prévention dans la communauté et défendent les droits des femmes et l’accès aux SEF.</a:t>
            </a:r>
          </a:p>
          <a:p>
            <a:pPr rtl="0" fontAlgn="base"/>
            <a:r>
              <a:rPr lang="fr-CA" sz="1200" b="0" i="0" u="none" strike="noStrike" kern="1200">
                <a:solidFill>
                  <a:schemeClr val="tx1"/>
                </a:solidFill>
                <a:effectLst/>
                <a:latin typeface="+mn-lt"/>
                <a:ea typeface="+mn-ea"/>
                <a:cs typeface="+mn-cs"/>
              </a:rPr>
              <a:t>Il existe 9 CALACS qui offrent spécifiquement des services aux femmes et filles francophones dans la province. Le lien vers ces services se trouvent à la fin de la présentation.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2A5E713-038E-944D-B716-B9ECA8E2BC72}" type="slidenum">
              <a:rPr lang="en-US" smtClean="0"/>
              <a:t>9</a:t>
            </a:fld>
            <a:endParaRPr lang="en-US"/>
          </a:p>
        </p:txBody>
      </p:sp>
    </p:spTree>
    <p:extLst>
      <p:ext uri="{BB962C8B-B14F-4D97-AF65-F5344CB8AC3E}">
        <p14:creationId xmlns:p14="http://schemas.microsoft.com/office/powerpoint/2010/main" val="187489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A22-BFEF-9D61-A8D0-7D16679B3D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6BC02-43C2-9C21-6F87-1D390EDC1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EE36B-AD53-B523-175D-ACCC8BEF2165}"/>
              </a:ext>
            </a:extLst>
          </p:cNvPr>
          <p:cNvSpPr>
            <a:spLocks noGrp="1"/>
          </p:cNvSpPr>
          <p:nvPr>
            <p:ph type="dt" sz="half" idx="10"/>
          </p:nvPr>
        </p:nvSpPr>
        <p:spPr>
          <a:xfrm>
            <a:off x="838200" y="6356350"/>
            <a:ext cx="2743200" cy="365125"/>
          </a:xfrm>
          <a:prstGeom prst="rect">
            <a:avLst/>
          </a:prstGeom>
        </p:spPr>
        <p:txBody>
          <a:bodyPr/>
          <a:lstStyle/>
          <a:p>
            <a:fld id="{150962AD-4AA3-A540-9CAA-3ACA494F76FF}" type="datetime1">
              <a:rPr lang="en-CA" smtClean="0"/>
              <a:t>2023-03-09</a:t>
            </a:fld>
            <a:endParaRPr lang="en-US"/>
          </a:p>
        </p:txBody>
      </p:sp>
      <p:sp>
        <p:nvSpPr>
          <p:cNvPr id="6" name="Slide Number Placeholder 5">
            <a:extLst>
              <a:ext uri="{FF2B5EF4-FFF2-40B4-BE49-F238E27FC236}">
                <a16:creationId xmlns:a16="http://schemas.microsoft.com/office/drawing/2014/main" id="{E0CF03B2-30AF-542F-BABD-64105ED905A6}"/>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91242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7AAA-5043-402B-3175-8F081A3FA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2E2B73-0D08-D508-091F-5CFB5AD0D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80DF-A5A6-387C-8F1D-208D3F6486F1}"/>
              </a:ext>
            </a:extLst>
          </p:cNvPr>
          <p:cNvSpPr>
            <a:spLocks noGrp="1"/>
          </p:cNvSpPr>
          <p:nvPr>
            <p:ph type="dt" sz="half" idx="10"/>
          </p:nvPr>
        </p:nvSpPr>
        <p:spPr>
          <a:xfrm>
            <a:off x="838200" y="6356350"/>
            <a:ext cx="2743200" cy="365125"/>
          </a:xfrm>
          <a:prstGeom prst="rect">
            <a:avLst/>
          </a:prstGeom>
        </p:spPr>
        <p:txBody>
          <a:bodyPr/>
          <a:lstStyle/>
          <a:p>
            <a:fld id="{5E90F022-2BC2-B24B-B03B-8622D6AF088D}" type="datetime1">
              <a:rPr lang="en-CA" smtClean="0"/>
              <a:t>2023-03-09</a:t>
            </a:fld>
            <a:endParaRPr lang="en-US"/>
          </a:p>
        </p:txBody>
      </p:sp>
      <p:sp>
        <p:nvSpPr>
          <p:cNvPr id="5" name="Footer Placeholder 4">
            <a:extLst>
              <a:ext uri="{FF2B5EF4-FFF2-40B4-BE49-F238E27FC236}">
                <a16:creationId xmlns:a16="http://schemas.microsoft.com/office/drawing/2014/main" id="{52B22029-E624-1F07-ABD1-9867E6D25EFC}"/>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76DF0254-00D3-561B-3F84-A61FE406A750}"/>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415809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313CA-93A4-DBB3-9BE9-6B08566774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B0DB62-12D0-40BC-539F-CC25B6FA07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0235D-0F3C-62BF-98A9-84FF1D98F9CD}"/>
              </a:ext>
            </a:extLst>
          </p:cNvPr>
          <p:cNvSpPr>
            <a:spLocks noGrp="1"/>
          </p:cNvSpPr>
          <p:nvPr>
            <p:ph type="dt" sz="half" idx="10"/>
          </p:nvPr>
        </p:nvSpPr>
        <p:spPr>
          <a:xfrm>
            <a:off x="838200" y="6356350"/>
            <a:ext cx="2743200" cy="365125"/>
          </a:xfrm>
          <a:prstGeom prst="rect">
            <a:avLst/>
          </a:prstGeom>
        </p:spPr>
        <p:txBody>
          <a:bodyPr/>
          <a:lstStyle/>
          <a:p>
            <a:fld id="{E3901903-FE31-234C-92D0-4E653FB0D153}" type="datetime1">
              <a:rPr lang="en-CA" smtClean="0"/>
              <a:t>2023-03-09</a:t>
            </a:fld>
            <a:endParaRPr lang="en-US"/>
          </a:p>
        </p:txBody>
      </p:sp>
      <p:sp>
        <p:nvSpPr>
          <p:cNvPr id="5" name="Footer Placeholder 4">
            <a:extLst>
              <a:ext uri="{FF2B5EF4-FFF2-40B4-BE49-F238E27FC236}">
                <a16:creationId xmlns:a16="http://schemas.microsoft.com/office/drawing/2014/main" id="{65A83B26-3453-D028-1B01-4AFFB2848E09}"/>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24C0E6B1-212B-EF48-39BD-4FE532EE3D96}"/>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234248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960F-57D4-E0C1-BE75-D7E07D7AC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E7B99-3B9A-8337-C630-BCE4BE248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88F10-0D27-B24B-0451-86E6FDFFC850}"/>
              </a:ext>
            </a:extLst>
          </p:cNvPr>
          <p:cNvSpPr>
            <a:spLocks noGrp="1"/>
          </p:cNvSpPr>
          <p:nvPr>
            <p:ph type="dt" sz="half" idx="10"/>
          </p:nvPr>
        </p:nvSpPr>
        <p:spPr>
          <a:xfrm>
            <a:off x="838200" y="6356350"/>
            <a:ext cx="2743200" cy="365125"/>
          </a:xfrm>
          <a:prstGeom prst="rect">
            <a:avLst/>
          </a:prstGeom>
        </p:spPr>
        <p:txBody>
          <a:bodyPr/>
          <a:lstStyle/>
          <a:p>
            <a:fld id="{61AC7280-D1A1-244E-A4B2-C9A82889DA4E}" type="datetime1">
              <a:rPr lang="en-CA" smtClean="0"/>
              <a:t>2023-03-09</a:t>
            </a:fld>
            <a:endParaRPr lang="en-US"/>
          </a:p>
        </p:txBody>
      </p:sp>
      <p:sp>
        <p:nvSpPr>
          <p:cNvPr id="5" name="Footer Placeholder 4">
            <a:extLst>
              <a:ext uri="{FF2B5EF4-FFF2-40B4-BE49-F238E27FC236}">
                <a16:creationId xmlns:a16="http://schemas.microsoft.com/office/drawing/2014/main" id="{0362B5E9-4646-2450-260F-DB2851BF3B89}"/>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4AD01D17-77BD-09A6-6575-FA92C1A1FC57}"/>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8402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60EC-E8A2-F440-647B-3E0247C98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2EA55-FC29-C85F-8303-00DE61A39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966856-6069-60B2-031D-E466213D9836}"/>
              </a:ext>
            </a:extLst>
          </p:cNvPr>
          <p:cNvSpPr>
            <a:spLocks noGrp="1"/>
          </p:cNvSpPr>
          <p:nvPr>
            <p:ph type="dt" sz="half" idx="10"/>
          </p:nvPr>
        </p:nvSpPr>
        <p:spPr>
          <a:xfrm>
            <a:off x="838200" y="6356350"/>
            <a:ext cx="2743200" cy="365125"/>
          </a:xfrm>
          <a:prstGeom prst="rect">
            <a:avLst/>
          </a:prstGeom>
        </p:spPr>
        <p:txBody>
          <a:bodyPr/>
          <a:lstStyle/>
          <a:p>
            <a:fld id="{E25AF8B6-A3E6-5545-AD0D-A67BF5C3A45D}" type="datetime1">
              <a:rPr lang="en-CA" smtClean="0"/>
              <a:t>2023-03-09</a:t>
            </a:fld>
            <a:endParaRPr lang="en-US"/>
          </a:p>
        </p:txBody>
      </p:sp>
      <p:sp>
        <p:nvSpPr>
          <p:cNvPr id="5" name="Footer Placeholder 4">
            <a:extLst>
              <a:ext uri="{FF2B5EF4-FFF2-40B4-BE49-F238E27FC236}">
                <a16:creationId xmlns:a16="http://schemas.microsoft.com/office/drawing/2014/main" id="{51005051-FC32-B447-7005-9A856304285C}"/>
              </a:ext>
            </a:extLst>
          </p:cNvPr>
          <p:cNvSpPr>
            <a:spLocks noGrp="1"/>
          </p:cNvSpPr>
          <p:nvPr>
            <p:ph type="ftr" sz="quarter" idx="11"/>
          </p:nvPr>
        </p:nvSpPr>
        <p:spPr/>
        <p:txBody>
          <a:bodyPr/>
          <a:lstStyle/>
          <a:p>
            <a:r>
              <a:rPr lang="en-US"/>
              <a:t>Soins tenant compte des traumatisme – 23 août 2022</a:t>
            </a:r>
          </a:p>
        </p:txBody>
      </p:sp>
      <p:sp>
        <p:nvSpPr>
          <p:cNvPr id="6" name="Slide Number Placeholder 5">
            <a:extLst>
              <a:ext uri="{FF2B5EF4-FFF2-40B4-BE49-F238E27FC236}">
                <a16:creationId xmlns:a16="http://schemas.microsoft.com/office/drawing/2014/main" id="{6D5A4E09-BBA7-B078-CECD-84F92F274ABE}"/>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15243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F97B-AB51-B963-2AFC-E69A54ADE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11C5E-6106-2C0B-AA70-3118AE957F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476358-39DD-1A00-3933-67E808FED2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EA1D1-0EF4-98B8-F072-6B2E2039B7F5}"/>
              </a:ext>
            </a:extLst>
          </p:cNvPr>
          <p:cNvSpPr>
            <a:spLocks noGrp="1"/>
          </p:cNvSpPr>
          <p:nvPr>
            <p:ph type="dt" sz="half" idx="10"/>
          </p:nvPr>
        </p:nvSpPr>
        <p:spPr>
          <a:xfrm>
            <a:off x="838200" y="6356350"/>
            <a:ext cx="2743200" cy="365125"/>
          </a:xfrm>
          <a:prstGeom prst="rect">
            <a:avLst/>
          </a:prstGeom>
        </p:spPr>
        <p:txBody>
          <a:bodyPr/>
          <a:lstStyle/>
          <a:p>
            <a:fld id="{EF9CB273-78A9-AB44-B1A7-21A4638C164E}" type="datetime1">
              <a:rPr lang="en-CA" smtClean="0"/>
              <a:t>2023-03-09</a:t>
            </a:fld>
            <a:endParaRPr lang="en-US"/>
          </a:p>
        </p:txBody>
      </p:sp>
      <p:sp>
        <p:nvSpPr>
          <p:cNvPr id="6" name="Footer Placeholder 5">
            <a:extLst>
              <a:ext uri="{FF2B5EF4-FFF2-40B4-BE49-F238E27FC236}">
                <a16:creationId xmlns:a16="http://schemas.microsoft.com/office/drawing/2014/main" id="{8FF39FB7-9979-14EC-BCF2-CA261903AEDF}"/>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8961BF94-BE1E-361D-C262-088966664700}"/>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291181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2F1A-E172-67E4-BA7D-557E0E24E4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EBEED-A450-07FE-7E53-8E1B27C97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E8628-FE8C-A900-7992-90A5EA0A5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6495BE-B011-8281-E0CE-69682A351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95911-3ED0-9E26-6913-548F113DE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F64C8-2B39-D6FC-851A-8C7F3D2B8623}"/>
              </a:ext>
            </a:extLst>
          </p:cNvPr>
          <p:cNvSpPr>
            <a:spLocks noGrp="1"/>
          </p:cNvSpPr>
          <p:nvPr>
            <p:ph type="dt" sz="half" idx="10"/>
          </p:nvPr>
        </p:nvSpPr>
        <p:spPr>
          <a:xfrm>
            <a:off x="838200" y="6356350"/>
            <a:ext cx="2743200" cy="365125"/>
          </a:xfrm>
          <a:prstGeom prst="rect">
            <a:avLst/>
          </a:prstGeom>
        </p:spPr>
        <p:txBody>
          <a:bodyPr/>
          <a:lstStyle/>
          <a:p>
            <a:fld id="{CA6ACDF2-4A5F-7F48-BFFD-BBD7DB085529}" type="datetime1">
              <a:rPr lang="en-CA" smtClean="0"/>
              <a:t>2023-03-09</a:t>
            </a:fld>
            <a:endParaRPr lang="en-US"/>
          </a:p>
        </p:txBody>
      </p:sp>
      <p:sp>
        <p:nvSpPr>
          <p:cNvPr id="8" name="Footer Placeholder 7">
            <a:extLst>
              <a:ext uri="{FF2B5EF4-FFF2-40B4-BE49-F238E27FC236}">
                <a16:creationId xmlns:a16="http://schemas.microsoft.com/office/drawing/2014/main" id="{A9637C1E-0662-181E-78F0-0D5684DE2C26}"/>
              </a:ext>
            </a:extLst>
          </p:cNvPr>
          <p:cNvSpPr>
            <a:spLocks noGrp="1"/>
          </p:cNvSpPr>
          <p:nvPr>
            <p:ph type="ftr" sz="quarter" idx="11"/>
          </p:nvPr>
        </p:nvSpPr>
        <p:spPr/>
        <p:txBody>
          <a:bodyPr/>
          <a:lstStyle/>
          <a:p>
            <a:r>
              <a:rPr lang="en-US"/>
              <a:t>Soins tenant compte des traumatisme – 23 août 2022</a:t>
            </a:r>
          </a:p>
        </p:txBody>
      </p:sp>
      <p:sp>
        <p:nvSpPr>
          <p:cNvPr id="9" name="Slide Number Placeholder 8">
            <a:extLst>
              <a:ext uri="{FF2B5EF4-FFF2-40B4-BE49-F238E27FC236}">
                <a16:creationId xmlns:a16="http://schemas.microsoft.com/office/drawing/2014/main" id="{4EC5F5DD-B739-F891-BF71-3C99D965F07E}"/>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71017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DD33-4043-4991-D1C2-58F469C333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46CD5-43CD-8C99-0F68-C0F6B939366B}"/>
              </a:ext>
            </a:extLst>
          </p:cNvPr>
          <p:cNvSpPr>
            <a:spLocks noGrp="1"/>
          </p:cNvSpPr>
          <p:nvPr>
            <p:ph type="dt" sz="half" idx="10"/>
          </p:nvPr>
        </p:nvSpPr>
        <p:spPr>
          <a:xfrm>
            <a:off x="838200" y="6356350"/>
            <a:ext cx="2743200" cy="365125"/>
          </a:xfrm>
          <a:prstGeom prst="rect">
            <a:avLst/>
          </a:prstGeom>
        </p:spPr>
        <p:txBody>
          <a:bodyPr/>
          <a:lstStyle/>
          <a:p>
            <a:fld id="{A09DD519-60F6-0742-92E2-06586A0844A5}" type="datetime1">
              <a:rPr lang="en-CA" smtClean="0"/>
              <a:t>2023-03-09</a:t>
            </a:fld>
            <a:endParaRPr lang="en-US"/>
          </a:p>
        </p:txBody>
      </p:sp>
      <p:sp>
        <p:nvSpPr>
          <p:cNvPr id="4" name="Footer Placeholder 3">
            <a:extLst>
              <a:ext uri="{FF2B5EF4-FFF2-40B4-BE49-F238E27FC236}">
                <a16:creationId xmlns:a16="http://schemas.microsoft.com/office/drawing/2014/main" id="{FC384303-27EC-A0C5-FC3D-A878297DFD8E}"/>
              </a:ext>
            </a:extLst>
          </p:cNvPr>
          <p:cNvSpPr>
            <a:spLocks noGrp="1"/>
          </p:cNvSpPr>
          <p:nvPr>
            <p:ph type="ftr" sz="quarter" idx="11"/>
          </p:nvPr>
        </p:nvSpPr>
        <p:spPr/>
        <p:txBody>
          <a:bodyPr/>
          <a:lstStyle/>
          <a:p>
            <a:r>
              <a:rPr lang="en-US"/>
              <a:t>Soins tenant compte des traumatisme – 23 août 2022</a:t>
            </a:r>
          </a:p>
        </p:txBody>
      </p:sp>
      <p:sp>
        <p:nvSpPr>
          <p:cNvPr id="5" name="Slide Number Placeholder 4">
            <a:extLst>
              <a:ext uri="{FF2B5EF4-FFF2-40B4-BE49-F238E27FC236}">
                <a16:creationId xmlns:a16="http://schemas.microsoft.com/office/drawing/2014/main" id="{0BABC2C2-1807-BCF1-98B7-5207B265B613}"/>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01907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B4E88-6FF6-C6D8-1274-D94B99DCE5D9}"/>
              </a:ext>
            </a:extLst>
          </p:cNvPr>
          <p:cNvSpPr>
            <a:spLocks noGrp="1"/>
          </p:cNvSpPr>
          <p:nvPr>
            <p:ph type="dt" sz="half" idx="10"/>
          </p:nvPr>
        </p:nvSpPr>
        <p:spPr>
          <a:xfrm>
            <a:off x="838200" y="6356350"/>
            <a:ext cx="2743200" cy="365125"/>
          </a:xfrm>
          <a:prstGeom prst="rect">
            <a:avLst/>
          </a:prstGeom>
        </p:spPr>
        <p:txBody>
          <a:bodyPr/>
          <a:lstStyle/>
          <a:p>
            <a:fld id="{6F839F7C-9921-A248-AAD3-A43CEB2ED7C6}" type="datetime1">
              <a:rPr lang="en-CA" smtClean="0"/>
              <a:t>2023-03-09</a:t>
            </a:fld>
            <a:endParaRPr lang="en-US"/>
          </a:p>
        </p:txBody>
      </p:sp>
      <p:sp>
        <p:nvSpPr>
          <p:cNvPr id="3" name="Footer Placeholder 2">
            <a:extLst>
              <a:ext uri="{FF2B5EF4-FFF2-40B4-BE49-F238E27FC236}">
                <a16:creationId xmlns:a16="http://schemas.microsoft.com/office/drawing/2014/main" id="{EFEF83A8-074C-3604-EF7A-CF3DFD3A91E1}"/>
              </a:ext>
            </a:extLst>
          </p:cNvPr>
          <p:cNvSpPr>
            <a:spLocks noGrp="1"/>
          </p:cNvSpPr>
          <p:nvPr>
            <p:ph type="ftr" sz="quarter" idx="11"/>
          </p:nvPr>
        </p:nvSpPr>
        <p:spPr/>
        <p:txBody>
          <a:bodyPr/>
          <a:lstStyle/>
          <a:p>
            <a:r>
              <a:rPr lang="en-US"/>
              <a:t>Soins tenant compte des traumatisme – 23 août 2022</a:t>
            </a:r>
          </a:p>
        </p:txBody>
      </p:sp>
      <p:sp>
        <p:nvSpPr>
          <p:cNvPr id="4" name="Slide Number Placeholder 3">
            <a:extLst>
              <a:ext uri="{FF2B5EF4-FFF2-40B4-BE49-F238E27FC236}">
                <a16:creationId xmlns:a16="http://schemas.microsoft.com/office/drawing/2014/main" id="{5E29861A-AFE5-E3A2-0289-CAF2023F440D}"/>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29665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981D-09DF-3A11-15BC-487C1ED2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5F889-47D6-0F0F-066E-855F3B741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B762FB-E0FC-731A-A823-F3474DBC8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1CF56-0460-0A23-DCAB-B6BEEC7A7983}"/>
              </a:ext>
            </a:extLst>
          </p:cNvPr>
          <p:cNvSpPr>
            <a:spLocks noGrp="1"/>
          </p:cNvSpPr>
          <p:nvPr>
            <p:ph type="dt" sz="half" idx="10"/>
          </p:nvPr>
        </p:nvSpPr>
        <p:spPr>
          <a:xfrm>
            <a:off x="838200" y="6356350"/>
            <a:ext cx="2743200" cy="365125"/>
          </a:xfrm>
          <a:prstGeom prst="rect">
            <a:avLst/>
          </a:prstGeom>
        </p:spPr>
        <p:txBody>
          <a:bodyPr/>
          <a:lstStyle/>
          <a:p>
            <a:fld id="{7D74B656-1D91-8F48-82E8-EF73E68053FC}" type="datetime1">
              <a:rPr lang="en-CA" smtClean="0"/>
              <a:t>2023-03-09</a:t>
            </a:fld>
            <a:endParaRPr lang="en-US"/>
          </a:p>
        </p:txBody>
      </p:sp>
      <p:sp>
        <p:nvSpPr>
          <p:cNvPr id="6" name="Footer Placeholder 5">
            <a:extLst>
              <a:ext uri="{FF2B5EF4-FFF2-40B4-BE49-F238E27FC236}">
                <a16:creationId xmlns:a16="http://schemas.microsoft.com/office/drawing/2014/main" id="{D911CCB0-D155-E9FA-B7F4-7336510E56D1}"/>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1AD4C10B-A58F-3DFC-EB04-A9EB0FD2368D}"/>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66970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038B-03D8-D198-4CFF-BE9D6D235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AB0CD-499B-506F-BE6F-8EF66AFDD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4227D-1ED2-5453-6CB9-D9425023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CD7E9-E254-2F96-A640-44906723E449}"/>
              </a:ext>
            </a:extLst>
          </p:cNvPr>
          <p:cNvSpPr>
            <a:spLocks noGrp="1"/>
          </p:cNvSpPr>
          <p:nvPr>
            <p:ph type="dt" sz="half" idx="10"/>
          </p:nvPr>
        </p:nvSpPr>
        <p:spPr>
          <a:xfrm>
            <a:off x="838200" y="6356350"/>
            <a:ext cx="2743200" cy="365125"/>
          </a:xfrm>
          <a:prstGeom prst="rect">
            <a:avLst/>
          </a:prstGeom>
        </p:spPr>
        <p:txBody>
          <a:bodyPr/>
          <a:lstStyle/>
          <a:p>
            <a:fld id="{95B78AA4-77F7-D147-8B0B-D1B0ACE61D4A}" type="datetime1">
              <a:rPr lang="en-CA" smtClean="0"/>
              <a:t>2023-03-09</a:t>
            </a:fld>
            <a:endParaRPr lang="en-US"/>
          </a:p>
        </p:txBody>
      </p:sp>
      <p:sp>
        <p:nvSpPr>
          <p:cNvPr id="6" name="Footer Placeholder 5">
            <a:extLst>
              <a:ext uri="{FF2B5EF4-FFF2-40B4-BE49-F238E27FC236}">
                <a16:creationId xmlns:a16="http://schemas.microsoft.com/office/drawing/2014/main" id="{0E9DF2CD-2300-1438-6320-B65D800BF98A}"/>
              </a:ext>
            </a:extLst>
          </p:cNvPr>
          <p:cNvSpPr>
            <a:spLocks noGrp="1"/>
          </p:cNvSpPr>
          <p:nvPr>
            <p:ph type="ftr" sz="quarter" idx="11"/>
          </p:nvPr>
        </p:nvSpPr>
        <p:spPr/>
        <p:txBody>
          <a:bodyPr/>
          <a:lstStyle/>
          <a:p>
            <a:r>
              <a:rPr lang="en-US"/>
              <a:t>Soins tenant compte des traumatisme – 23 août 2022</a:t>
            </a:r>
          </a:p>
        </p:txBody>
      </p:sp>
      <p:sp>
        <p:nvSpPr>
          <p:cNvPr id="7" name="Slide Number Placeholder 6">
            <a:extLst>
              <a:ext uri="{FF2B5EF4-FFF2-40B4-BE49-F238E27FC236}">
                <a16:creationId xmlns:a16="http://schemas.microsoft.com/office/drawing/2014/main" id="{551EF278-3427-CEE4-A7C4-A695F3BFC5B1}"/>
              </a:ext>
            </a:extLst>
          </p:cNvPr>
          <p:cNvSpPr>
            <a:spLocks noGrp="1"/>
          </p:cNvSpPr>
          <p:nvPr>
            <p:ph type="sldNum" sz="quarter" idx="12"/>
          </p:nvPr>
        </p:nvSpPr>
        <p:spPr/>
        <p:txBody>
          <a:bodyPr/>
          <a:lstStyle/>
          <a:p>
            <a:fld id="{3AAABFC4-8AE4-3740-BB22-9134106E6019}" type="slidenum">
              <a:rPr lang="en-US" smtClean="0"/>
              <a:t>‹#›</a:t>
            </a:fld>
            <a:endParaRPr lang="en-US"/>
          </a:p>
        </p:txBody>
      </p:sp>
    </p:spTree>
    <p:extLst>
      <p:ext uri="{BB962C8B-B14F-4D97-AF65-F5344CB8AC3E}">
        <p14:creationId xmlns:p14="http://schemas.microsoft.com/office/powerpoint/2010/main" val="193413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FB8D0-0BDA-DFCF-0D7D-972C7EBFC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3498F8-EE01-D393-6F52-9B334F30B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0B8FDF-A671-785E-9FD1-C0923796A00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Soins tenant compte des traumatisme – 23 août 2022</a:t>
            </a:r>
          </a:p>
        </p:txBody>
      </p:sp>
      <p:sp>
        <p:nvSpPr>
          <p:cNvPr id="6" name="Slide Number Placeholder 5">
            <a:extLst>
              <a:ext uri="{FF2B5EF4-FFF2-40B4-BE49-F238E27FC236}">
                <a16:creationId xmlns:a16="http://schemas.microsoft.com/office/drawing/2014/main" id="{E91C5923-A563-9334-001C-379DEB088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AAABFC4-8AE4-3740-BB22-9134106E6019}" type="slidenum">
              <a:rPr lang="en-US" smtClean="0"/>
              <a:pPr/>
              <a:t>‹#›</a:t>
            </a:fld>
            <a:endParaRPr lang="en-US"/>
          </a:p>
        </p:txBody>
      </p:sp>
    </p:spTree>
    <p:extLst>
      <p:ext uri="{BB962C8B-B14F-4D97-AF65-F5344CB8AC3E}">
        <p14:creationId xmlns:p14="http://schemas.microsoft.com/office/powerpoint/2010/main" val="181212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aocvf.ca/services-aux-femmes/" TargetMode="Externa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41A7C68-F828-EC48-5037-8E549B674F82}"/>
              </a:ext>
            </a:extLst>
          </p:cNvPr>
          <p:cNvSpPr/>
          <p:nvPr/>
        </p:nvSpPr>
        <p:spPr>
          <a:xfrm>
            <a:off x="-73891" y="3053285"/>
            <a:ext cx="12349018" cy="3883223"/>
          </a:xfrm>
          <a:prstGeom prst="rect">
            <a:avLst/>
          </a:prstGeom>
          <a:solidFill>
            <a:srgbClr val="AE7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15ED0BFB-D5C3-43C9-78CB-8C052AE05AE9}"/>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1" name="Picture 10" descr="A picture containing bubble chart&#10;&#10;Description automatically generated">
            <a:extLst>
              <a:ext uri="{FF2B5EF4-FFF2-40B4-BE49-F238E27FC236}">
                <a16:creationId xmlns:a16="http://schemas.microsoft.com/office/drawing/2014/main" id="{1492B067-4C8E-4801-D06C-97476366016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4" name="Title 1">
            <a:extLst>
              <a:ext uri="{FF2B5EF4-FFF2-40B4-BE49-F238E27FC236}">
                <a16:creationId xmlns:a16="http://schemas.microsoft.com/office/drawing/2014/main" id="{CB5652D0-AD54-671D-C9DC-83E5442CE696}"/>
              </a:ext>
            </a:extLst>
          </p:cNvPr>
          <p:cNvSpPr txBox="1">
            <a:spLocks/>
          </p:cNvSpPr>
          <p:nvPr/>
        </p:nvSpPr>
        <p:spPr>
          <a:xfrm>
            <a:off x="969818" y="3602182"/>
            <a:ext cx="10132291" cy="2823359"/>
          </a:xfrm>
          <a:prstGeom prst="rect">
            <a:avLst/>
          </a:prstGeom>
        </p:spPr>
        <p:txBody>
          <a:bodyPr vert="horz" lIns="91440" tIns="45720" rIns="91440" bIns="45720" rtlCol="0" anchor="t">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nSpc>
                <a:spcPct val="120000"/>
              </a:lnSpc>
              <a:spcBef>
                <a:spcPts val="1200"/>
              </a:spcBef>
              <a:spcAft>
                <a:spcPts val="1200"/>
              </a:spcAft>
            </a:pPr>
            <a:r>
              <a:rPr lang="fr-CA" sz="16000" b="1">
                <a:solidFill>
                  <a:schemeClr val="bg1"/>
                </a:solidFill>
              </a:rPr>
              <a:t>Soins tenant compte des traumatismes</a:t>
            </a:r>
            <a:r>
              <a:rPr lang="fr-CA" sz="18000">
                <a:solidFill>
                  <a:schemeClr val="bg1"/>
                </a:solidFill>
              </a:rPr>
              <a:t>​</a:t>
            </a:r>
          </a:p>
          <a:p>
            <a:pPr>
              <a:lnSpc>
                <a:spcPct val="120000"/>
              </a:lnSpc>
              <a:spcBef>
                <a:spcPts val="600"/>
              </a:spcBef>
              <a:spcAft>
                <a:spcPts val="600"/>
              </a:spcAft>
            </a:pPr>
            <a:r>
              <a:rPr lang="fr-CA" sz="12800">
                <a:solidFill>
                  <a:schemeClr val="bg1"/>
                </a:solidFill>
              </a:rPr>
              <a:t>Cette session commence à 13h HNE</a:t>
            </a:r>
            <a:endParaRPr lang="fr-CA" sz="12800"/>
          </a:p>
        </p:txBody>
      </p:sp>
    </p:spTree>
    <p:extLst>
      <p:ext uri="{BB962C8B-B14F-4D97-AF65-F5344CB8AC3E}">
        <p14:creationId xmlns:p14="http://schemas.microsoft.com/office/powerpoint/2010/main" val="46054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hought bubble outline">
            <a:extLst>
              <a:ext uri="{FF2B5EF4-FFF2-40B4-BE49-F238E27FC236}">
                <a16:creationId xmlns:a16="http://schemas.microsoft.com/office/drawing/2014/main" id="{0BCFBE3B-179B-E51D-AFAB-4DBE660EE1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099076" y="2095127"/>
            <a:ext cx="3230216" cy="3230216"/>
          </a:xfrm>
          <a:prstGeom prst="rect">
            <a:avLst/>
          </a:prstGeom>
        </p:spPr>
      </p:pic>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112348"/>
            <a:ext cx="5750079" cy="515995"/>
          </a:xfrm>
        </p:spPr>
        <p:txBody>
          <a:bodyPr anchor="t">
            <a:normAutofit fontScale="90000"/>
          </a:bodyPr>
          <a:lstStyle/>
          <a:p>
            <a:r>
              <a:rPr lang="fr-CA"/>
              <a:t>Pourquoi cette session?</a:t>
            </a: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5"/>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6"/>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10</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242956"/>
            <a:ext cx="5909105" cy="3652282"/>
          </a:xfrm>
          <a:prstGeom prst="rect">
            <a:avLst/>
          </a:prstGeom>
          <a:noFill/>
        </p:spPr>
        <p:txBody>
          <a:bodyPr wrap="square" lIns="91440" tIns="45720" rIns="91440" bIns="45720" rtlCol="0" anchor="t">
            <a:spAutoFit/>
          </a:bodyPr>
          <a:lstStyle/>
          <a:p>
            <a:pPr marL="342900" indent="-342900">
              <a:spcBef>
                <a:spcPts val="1000"/>
              </a:spcBef>
              <a:spcAft>
                <a:spcPts val="1000"/>
              </a:spcAft>
              <a:buFont typeface="Arial" panose="020B0604020202020204" pitchFamily="34" charset="0"/>
              <a:buChar char="•"/>
            </a:pPr>
            <a:r>
              <a:rPr lang="fr-CA" sz="2200">
                <a:latin typeface="Arial"/>
                <a:cs typeface="Arial"/>
              </a:rPr>
              <a:t>Obligation des éducatrices et éducateurs de la petite enfance de suivre un programme de formation sur la prévention des mauvais traitements d’ordre sexuel​</a:t>
            </a:r>
          </a:p>
          <a:p>
            <a:pPr marL="342900" indent="-342900">
              <a:spcBef>
                <a:spcPts val="1000"/>
              </a:spcBef>
              <a:spcAft>
                <a:spcPts val="1000"/>
              </a:spcAft>
              <a:buFont typeface="Arial" panose="020B0604020202020204" pitchFamily="34" charset="0"/>
              <a:buChar char="•"/>
            </a:pPr>
            <a:r>
              <a:rPr lang="fr-CA" sz="2200">
                <a:latin typeface="Arial"/>
                <a:cs typeface="Arial"/>
              </a:rPr>
              <a:t>Volonté de l’Ordre d’accompagner ses membres et leurs superviseures avant de suivre la formation​</a:t>
            </a:r>
          </a:p>
          <a:p>
            <a:pPr marL="342900" indent="-342900">
              <a:spcBef>
                <a:spcPts val="1000"/>
              </a:spcBef>
              <a:spcAft>
                <a:spcPts val="1000"/>
              </a:spcAft>
              <a:buFont typeface="Arial" panose="020B0604020202020204" pitchFamily="34" charset="0"/>
              <a:buChar char="•"/>
            </a:pPr>
            <a:r>
              <a:rPr lang="fr-CA" sz="2200">
                <a:latin typeface="Arial"/>
                <a:cs typeface="Arial"/>
              </a:rPr>
              <a:t>Appel à Action ontarienne pour offrir des sessions préparatoires</a:t>
            </a:r>
          </a:p>
        </p:txBody>
      </p:sp>
      <p:sp>
        <p:nvSpPr>
          <p:cNvPr id="4" name="Footer Placeholder 1">
            <a:extLst>
              <a:ext uri="{FF2B5EF4-FFF2-40B4-BE49-F238E27FC236}">
                <a16:creationId xmlns:a16="http://schemas.microsoft.com/office/drawing/2014/main" id="{112DED79-411C-9627-E88A-4F1E60B4AEC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en-US" sz="1000" spc="50" err="1">
                <a:solidFill>
                  <a:schemeClr val="tx1">
                    <a:alpha val="50000"/>
                  </a:schemeClr>
                </a:solidFill>
                <a:latin typeface="Arial" panose="020B0604020202020204" pitchFamily="34" charset="0"/>
                <a:cs typeface="Arial" panose="020B0604020202020204" pitchFamily="34" charset="0"/>
              </a:rPr>
              <a:t>Soins</a:t>
            </a:r>
            <a:r>
              <a:rPr lang="en-US" sz="1000" spc="50">
                <a:solidFill>
                  <a:schemeClr val="tx1">
                    <a:alpha val="50000"/>
                  </a:schemeClr>
                </a:solidFill>
                <a:latin typeface="Arial" panose="020B0604020202020204" pitchFamily="34" charset="0"/>
                <a:cs typeface="Arial" panose="020B0604020202020204" pitchFamily="34" charset="0"/>
              </a:rPr>
              <a:t> tenant </a:t>
            </a:r>
            <a:r>
              <a:rPr lang="en-US" sz="1000" spc="50" err="1">
                <a:solidFill>
                  <a:schemeClr val="tx1">
                    <a:alpha val="50000"/>
                  </a:schemeClr>
                </a:solidFill>
                <a:latin typeface="Arial" panose="020B0604020202020204" pitchFamily="34" charset="0"/>
                <a:cs typeface="Arial" panose="020B0604020202020204" pitchFamily="34" charset="0"/>
              </a:rPr>
              <a:t>compte</a:t>
            </a:r>
            <a:r>
              <a:rPr lang="en-US" sz="1000" spc="50">
                <a:solidFill>
                  <a:schemeClr val="tx1">
                    <a:alpha val="50000"/>
                  </a:schemeClr>
                </a:solidFill>
                <a:latin typeface="Arial" panose="020B0604020202020204" pitchFamily="34" charset="0"/>
                <a:cs typeface="Arial" panose="020B0604020202020204" pitchFamily="34" charset="0"/>
              </a:rPr>
              <a:t> des </a:t>
            </a:r>
            <a:r>
              <a:rPr lang="en-US" sz="1000" spc="50" err="1">
                <a:solidFill>
                  <a:schemeClr val="tx1">
                    <a:alpha val="50000"/>
                  </a:schemeClr>
                </a:solidFill>
                <a:latin typeface="Arial" panose="020B0604020202020204" pitchFamily="34" charset="0"/>
                <a:cs typeface="Arial" panose="020B0604020202020204" pitchFamily="34" charset="0"/>
              </a:rPr>
              <a:t>traumatisme</a:t>
            </a:r>
            <a:r>
              <a:rPr lang="en-US" sz="1000" spc="50">
                <a:solidFill>
                  <a:schemeClr val="tx1">
                    <a:alpha val="50000"/>
                  </a:schemeClr>
                </a:solidFill>
                <a:latin typeface="Arial" panose="020B0604020202020204" pitchFamily="34" charset="0"/>
                <a:cs typeface="Arial" panose="020B0604020202020204" pitchFamily="34" charset="0"/>
              </a:rPr>
              <a:t> – </a:t>
            </a:r>
            <a:r>
              <a:rPr lang="fr-CA" sz="1000" spc="50">
                <a:solidFill>
                  <a:schemeClr val="tx1">
                    <a:alpha val="50000"/>
                  </a:schemeClr>
                </a:solidFill>
                <a:latin typeface="Arial" panose="020B0604020202020204" pitchFamily="34" charset="0"/>
                <a:cs typeface="Arial" panose="020B0604020202020204" pitchFamily="34" charset="0"/>
              </a:rPr>
              <a:t> 26 septembre </a:t>
            </a:r>
            <a:r>
              <a:rPr lang="en-US" sz="1000" spc="50">
                <a:solidFill>
                  <a:schemeClr val="tx1">
                    <a:alpha val="50000"/>
                  </a:schemeClr>
                </a:solidFill>
                <a:latin typeface="Arial" panose="020B0604020202020204" pitchFamily="34" charset="0"/>
                <a:cs typeface="Arial" panose="020B0604020202020204" pitchFamily="34" charset="0"/>
              </a:rPr>
              <a:t>2022</a:t>
            </a:r>
          </a:p>
        </p:txBody>
      </p:sp>
      <p:pic>
        <p:nvPicPr>
          <p:cNvPr id="8" name="Graphic 7" descr="Question Mark outline">
            <a:extLst>
              <a:ext uri="{FF2B5EF4-FFF2-40B4-BE49-F238E27FC236}">
                <a16:creationId xmlns:a16="http://schemas.microsoft.com/office/drawing/2014/main" id="{58539A0D-2EB8-A61F-28B9-86F80CF787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7409" y="2799130"/>
            <a:ext cx="1061781" cy="1061781"/>
          </a:xfrm>
          <a:prstGeom prst="rect">
            <a:avLst/>
          </a:prstGeom>
        </p:spPr>
      </p:pic>
    </p:spTree>
    <p:extLst>
      <p:ext uri="{BB962C8B-B14F-4D97-AF65-F5344CB8AC3E}">
        <p14:creationId xmlns:p14="http://schemas.microsoft.com/office/powerpoint/2010/main" val="61774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6155174" cy="686788"/>
          </a:xfrm>
        </p:spPr>
        <p:txBody>
          <a:bodyPr anchor="t">
            <a:normAutofit fontScale="90000"/>
          </a:bodyPr>
          <a:lstStyle/>
          <a:p>
            <a:r>
              <a:rPr lang="fr-CA">
                <a:latin typeface="Arial"/>
                <a:cs typeface="Arial"/>
              </a:rPr>
              <a:t>À qui les sessions sont-elles destinées?</a:t>
            </a:r>
            <a:br>
              <a:rPr lang="fr-CA"/>
            </a:br>
            <a:br>
              <a:rPr lang="fr-CA"/>
            </a:br>
            <a:endParaRPr lang="fr-CA"/>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3" name="TextBox 2">
            <a:extLst>
              <a:ext uri="{FF2B5EF4-FFF2-40B4-BE49-F238E27FC236}">
                <a16:creationId xmlns:a16="http://schemas.microsoft.com/office/drawing/2014/main" id="{D48F03D7-BF45-0049-AD69-0EFCEBDB0C2E}"/>
              </a:ext>
            </a:extLst>
          </p:cNvPr>
          <p:cNvSpPr txBox="1"/>
          <p:nvPr/>
        </p:nvSpPr>
        <p:spPr>
          <a:xfrm>
            <a:off x="1805707" y="2724727"/>
            <a:ext cx="9204038" cy="3518912"/>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Sessions pour les superviseures (EPEI ou non)</a:t>
            </a:r>
          </a:p>
          <a:p>
            <a:pPr marL="285750"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Sessions pour les EPEI:</a:t>
            </a:r>
          </a:p>
          <a:p>
            <a:pPr marL="742950" lvl="1"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Survivantes de violence sexuelle dans l’enfance ou à l’âge adulte (ou plus largement de violence)​</a:t>
            </a:r>
          </a:p>
          <a:p>
            <a:pPr marL="742950" lvl="1" indent="-28575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Proches d’une survivante de violence sexuelle​</a:t>
            </a:r>
          </a:p>
          <a:p>
            <a:pPr marL="742950" lvl="1" indent="-28575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Toutes les EPEI</a:t>
            </a:r>
          </a:p>
          <a:p>
            <a:pPr>
              <a:spcBef>
                <a:spcPts val="200"/>
              </a:spcBef>
              <a:spcAft>
                <a:spcPts val="200"/>
              </a:spcAft>
            </a:pPr>
            <a:endParaRPr lang="fr-CA" sz="2200">
              <a:latin typeface="Arial" panose="020B0604020202020204" pitchFamily="34" charset="0"/>
              <a:cs typeface="Arial" panose="020B0604020202020204" pitchFamily="34" charset="0"/>
            </a:endParaRPr>
          </a:p>
          <a:p>
            <a:pPr>
              <a:spcBef>
                <a:spcPts val="200"/>
              </a:spcBef>
              <a:spcAft>
                <a:spcPts val="200"/>
              </a:spcAft>
            </a:pPr>
            <a:r>
              <a:rPr lang="fr-CA" sz="2200">
                <a:latin typeface="Arial" panose="020B0604020202020204" pitchFamily="34" charset="0"/>
                <a:cs typeface="Arial" panose="020B0604020202020204" pitchFamily="34" charset="0"/>
              </a:rPr>
              <a:t>Au Canada, 1 femme sur 3 sera victime d'agression à caractère sexuel.</a:t>
            </a:r>
          </a:p>
        </p:txBody>
      </p:sp>
      <p:sp>
        <p:nvSpPr>
          <p:cNvPr id="4" name="Slide Number Placeholder 2">
            <a:extLst>
              <a:ext uri="{FF2B5EF4-FFF2-40B4-BE49-F238E27FC236}">
                <a16:creationId xmlns:a16="http://schemas.microsoft.com/office/drawing/2014/main" id="{131D520C-79EB-8135-D6A6-6F258D6BD220}"/>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11</a:t>
            </a:fld>
            <a:endParaRPr lang="en-US" sz="1600" b="1">
              <a:solidFill>
                <a:schemeClr val="bg1"/>
              </a:solidFill>
            </a:endParaRPr>
          </a:p>
        </p:txBody>
      </p:sp>
      <p:cxnSp>
        <p:nvCxnSpPr>
          <p:cNvPr id="7" name="Straight Connector 6">
            <a:extLst>
              <a:ext uri="{FF2B5EF4-FFF2-40B4-BE49-F238E27FC236}">
                <a16:creationId xmlns:a16="http://schemas.microsoft.com/office/drawing/2014/main" id="{7D733BCB-4232-4183-C2C3-E4B015293F3E}"/>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5" name="Footer Placeholder 1">
            <a:extLst>
              <a:ext uri="{FF2B5EF4-FFF2-40B4-BE49-F238E27FC236}">
                <a16:creationId xmlns:a16="http://schemas.microsoft.com/office/drawing/2014/main" id="{6A7662BE-F6C4-C551-8606-6C0B8F7F8420}"/>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41612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12</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5" name="Footer Placeholder 1">
            <a:extLst>
              <a:ext uri="{FF2B5EF4-FFF2-40B4-BE49-F238E27FC236}">
                <a16:creationId xmlns:a16="http://schemas.microsoft.com/office/drawing/2014/main" id="{A1627733-15E5-0E74-A27D-8D2118CFD721}"/>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
        <p:nvSpPr>
          <p:cNvPr id="7" name="Text Placeholder 5">
            <a:extLst>
              <a:ext uri="{FF2B5EF4-FFF2-40B4-BE49-F238E27FC236}">
                <a16:creationId xmlns:a16="http://schemas.microsoft.com/office/drawing/2014/main" id="{2FBF0B78-C185-8E4E-7E7C-5F9BBBE70B00}"/>
              </a:ext>
            </a:extLst>
          </p:cNvPr>
          <p:cNvSpPr txBox="1">
            <a:spLocks noGrp="1"/>
          </p:cNvSpPr>
          <p:nvPr>
            <p:ph sz="half" idx="1"/>
          </p:nvPr>
        </p:nvSpPr>
        <p:spPr>
          <a:xfrm>
            <a:off x="1261229" y="2096088"/>
            <a:ext cx="7006135" cy="4351338"/>
          </a:xfrm>
          <a:prstGeom prst="rect">
            <a:avLst/>
          </a:prstGeom>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base">
              <a:spcBef>
                <a:spcPts val="0"/>
              </a:spcBef>
              <a:spcAft>
                <a:spcPts val="1200"/>
              </a:spcAft>
              <a:buNone/>
            </a:pPr>
            <a:r>
              <a:rPr lang="fr-CA" sz="2400" b="1">
                <a:solidFill>
                  <a:srgbClr val="1F1F1F"/>
                </a:solidFill>
                <a:latin typeface="Arial" panose="020B0604020202020204" pitchFamily="34" charset="0"/>
                <a:cs typeface="Arial" panose="020B0604020202020204" pitchFamily="34" charset="0"/>
              </a:rPr>
              <a:t>Trois éléments requis :</a:t>
            </a:r>
          </a:p>
          <a:p>
            <a:pPr marL="457200" indent="-457200" fontAlgn="base">
              <a:spcBef>
                <a:spcPts val="0"/>
              </a:spcBef>
              <a:spcAft>
                <a:spcPts val="1200"/>
              </a:spcAft>
              <a:buFont typeface="+mj-lt"/>
              <a:buAutoNum type="arabicPeriod"/>
            </a:pPr>
            <a:r>
              <a:rPr lang="fr-CA" sz="2400" b="1">
                <a:latin typeface="Arial" panose="020B0604020202020204" pitchFamily="34" charset="0"/>
                <a:cs typeface="Arial" panose="020B0604020202020204" pitchFamily="34" charset="0"/>
              </a:rPr>
              <a:t>Priorité jeunesse​</a:t>
            </a:r>
          </a:p>
          <a:p>
            <a:pPr marL="457200" indent="-457200" fontAlgn="base">
              <a:buFont typeface="+mj-lt"/>
              <a:buAutoNum type="arabicPeriod"/>
            </a:pPr>
            <a:r>
              <a:rPr lang="fr-CA" sz="2400" b="1">
                <a:latin typeface="Arial" panose="020B0604020202020204" pitchFamily="34" charset="0"/>
                <a:cs typeface="Arial" panose="020B0604020202020204" pitchFamily="34" charset="0"/>
              </a:rPr>
              <a:t>Tatie se confie​</a:t>
            </a:r>
          </a:p>
          <a:p>
            <a:pPr marL="457200" indent="-457200" fontAlgn="base">
              <a:buFont typeface="+mj-lt"/>
              <a:buAutoNum type="arabicPeriod"/>
            </a:pPr>
            <a:r>
              <a:rPr lang="fr-CA" sz="2400" b="1">
                <a:latin typeface="Arial" panose="020B0604020202020204" pitchFamily="34" charset="0"/>
                <a:cs typeface="Arial" panose="020B0604020202020204" pitchFamily="34" charset="0"/>
              </a:rPr>
              <a:t>Ressources de l’Ordre à consulter :​</a:t>
            </a:r>
          </a:p>
          <a:p>
            <a:pPr lvl="2" fontAlgn="base">
              <a:spcBef>
                <a:spcPts val="1100"/>
              </a:spcBef>
            </a:pPr>
            <a:r>
              <a:rPr lang="fr-CA" sz="2400">
                <a:latin typeface="Arial" panose="020B0604020202020204" pitchFamily="34" charset="0"/>
                <a:cs typeface="Arial" panose="020B0604020202020204" pitchFamily="34" charset="0"/>
              </a:rPr>
              <a:t>Avis professionnel : ​Devoir de faire rapport​</a:t>
            </a:r>
          </a:p>
          <a:p>
            <a:pPr lvl="2" fontAlgn="base">
              <a:spcBef>
                <a:spcPts val="1100"/>
              </a:spcBef>
            </a:pPr>
            <a:r>
              <a:rPr lang="fr-CA" sz="2400">
                <a:latin typeface="Arial" panose="020B0604020202020204" pitchFamily="34" charset="0"/>
                <a:cs typeface="Arial" panose="020B0604020202020204" pitchFamily="34" charset="0"/>
              </a:rPr>
              <a:t>Racisme et préjugés dans les signalements aux services de protection de l’enfance​</a:t>
            </a:r>
          </a:p>
          <a:p>
            <a:pPr lvl="2" fontAlgn="base">
              <a:spcBef>
                <a:spcPts val="1100"/>
              </a:spcBef>
            </a:pPr>
            <a:r>
              <a:rPr lang="fr-CA" sz="2400">
                <a:latin typeface="Arial" panose="020B0604020202020204" pitchFamily="34" charset="0"/>
                <a:cs typeface="Arial" panose="020B0604020202020204" pitchFamily="34" charset="0"/>
              </a:rPr>
              <a:t>Scénarios</a:t>
            </a:r>
            <a:endParaRPr lang="en-US" sz="240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9DB7136F-749F-4759-7747-9F5968010D74}"/>
              </a:ext>
            </a:extLst>
          </p:cNvPr>
          <p:cNvSpPr>
            <a:spLocks noGrp="1"/>
          </p:cNvSpPr>
          <p:nvPr>
            <p:ph type="title"/>
          </p:nvPr>
        </p:nvSpPr>
        <p:spPr>
          <a:xfrm>
            <a:off x="1714207" y="1026951"/>
            <a:ext cx="8432537" cy="686788"/>
          </a:xfrm>
        </p:spPr>
        <p:txBody>
          <a:bodyPr anchor="t">
            <a:normAutofit fontScale="90000"/>
          </a:bodyPr>
          <a:lstStyle/>
          <a:p>
            <a:pPr>
              <a:spcAft>
                <a:spcPts val="1200"/>
              </a:spcAft>
            </a:pPr>
            <a:r>
              <a:rPr lang="fr-CA" sz="4400">
                <a:solidFill>
                  <a:srgbClr val="1F1F1F"/>
                </a:solidFill>
                <a:latin typeface="Arial" panose="020B0604020202020204" pitchFamily="34" charset="0"/>
                <a:cs typeface="Arial" panose="020B0604020202020204" pitchFamily="34" charset="0"/>
              </a:rPr>
              <a:t>Programme de prévention des mauvais traitements d’ordre sexuel</a:t>
            </a:r>
            <a:br>
              <a:rPr lang="fr-CA" sz="4400" b="1">
                <a:solidFill>
                  <a:srgbClr val="AE71B6"/>
                </a:solidFill>
                <a:latin typeface="Arial" panose="020B0604020202020204" pitchFamily="34" charset="0"/>
                <a:cs typeface="Arial" panose="020B0604020202020204" pitchFamily="34" charset="0"/>
              </a:rPr>
            </a:br>
            <a:endParaRPr lang="fr-CA"/>
          </a:p>
        </p:txBody>
      </p:sp>
      <p:pic>
        <p:nvPicPr>
          <p:cNvPr id="4" name="Content Placeholder 3" descr="Clipboard Checked outline">
            <a:extLst>
              <a:ext uri="{FF2B5EF4-FFF2-40B4-BE49-F238E27FC236}">
                <a16:creationId xmlns:a16="http://schemas.microsoft.com/office/drawing/2014/main" id="{BF0E8FCD-7722-D026-C66E-0F171B903A55}"/>
              </a:ext>
            </a:extLst>
          </p:cNvPr>
          <p:cNvPicPr>
            <a:picLocks noGrp="1" noChangeAspect="1"/>
          </p:cNvPicPr>
          <p:nvPr>
            <p:ph sz="half" idx="2"/>
          </p:nvPr>
        </p:nvPicPr>
        <p:blipFill>
          <a:blip r:embed="rId5">
            <a:extLst>
              <a:ext uri="{96DAC541-7B7A-43D3-8B79-37D633B846F1}">
                <asvg:svgBlip xmlns:asvg="http://schemas.microsoft.com/office/drawing/2016/SVG/main" r:embed="rId6"/>
              </a:ext>
            </a:extLst>
          </a:blip>
          <a:stretch>
            <a:fillRect/>
          </a:stretch>
        </p:blipFill>
        <p:spPr>
          <a:xfrm>
            <a:off x="8617066" y="2318433"/>
            <a:ext cx="2755750" cy="2755750"/>
          </a:xfrm>
          <a:prstGeom prst="rect">
            <a:avLst/>
          </a:prstGeom>
        </p:spPr>
      </p:pic>
    </p:spTree>
    <p:extLst>
      <p:ext uri="{BB962C8B-B14F-4D97-AF65-F5344CB8AC3E}">
        <p14:creationId xmlns:p14="http://schemas.microsoft.com/office/powerpoint/2010/main" val="268111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13</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5" name="Footer Placeholder 1">
            <a:extLst>
              <a:ext uri="{FF2B5EF4-FFF2-40B4-BE49-F238E27FC236}">
                <a16:creationId xmlns:a16="http://schemas.microsoft.com/office/drawing/2014/main" id="{A1627733-15E5-0E74-A27D-8D2118CFD721}"/>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
        <p:nvSpPr>
          <p:cNvPr id="8" name="Title 1">
            <a:extLst>
              <a:ext uri="{FF2B5EF4-FFF2-40B4-BE49-F238E27FC236}">
                <a16:creationId xmlns:a16="http://schemas.microsoft.com/office/drawing/2014/main" id="{9DB7136F-749F-4759-7747-9F5968010D74}"/>
              </a:ext>
            </a:extLst>
          </p:cNvPr>
          <p:cNvSpPr>
            <a:spLocks noGrp="1"/>
          </p:cNvSpPr>
          <p:nvPr>
            <p:ph type="title"/>
          </p:nvPr>
        </p:nvSpPr>
        <p:spPr>
          <a:xfrm>
            <a:off x="1714208" y="1026951"/>
            <a:ext cx="6897948" cy="686788"/>
          </a:xfrm>
        </p:spPr>
        <p:txBody>
          <a:bodyPr anchor="t">
            <a:normAutofit fontScale="90000"/>
          </a:bodyPr>
          <a:lstStyle/>
          <a:p>
            <a:r>
              <a:rPr lang="fr-CA">
                <a:solidFill>
                  <a:srgbClr val="1F1F1F"/>
                </a:solidFill>
              </a:rPr>
              <a:t>Le programme de prévention</a:t>
            </a:r>
            <a:br>
              <a:rPr lang="fr-CA">
                <a:solidFill>
                  <a:srgbClr val="1F1F1F"/>
                </a:solidFill>
              </a:rPr>
            </a:br>
            <a:br>
              <a:rPr lang="fr-CA"/>
            </a:br>
            <a:endParaRPr lang="fr-CA"/>
          </a:p>
        </p:txBody>
      </p:sp>
      <p:sp>
        <p:nvSpPr>
          <p:cNvPr id="10" name="Text Placeholder 5">
            <a:extLst>
              <a:ext uri="{FF2B5EF4-FFF2-40B4-BE49-F238E27FC236}">
                <a16:creationId xmlns:a16="http://schemas.microsoft.com/office/drawing/2014/main" id="{69BB53C6-9374-5ADE-5149-96E633896CF6}"/>
              </a:ext>
            </a:extLst>
          </p:cNvPr>
          <p:cNvSpPr txBox="1">
            <a:spLocks/>
          </p:cNvSpPr>
          <p:nvPr/>
        </p:nvSpPr>
        <p:spPr>
          <a:xfrm>
            <a:off x="1503034" y="2301895"/>
            <a:ext cx="6839211" cy="30417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fr-CA" sz="2400">
                <a:latin typeface="Arial"/>
                <a:cs typeface="Arial"/>
              </a:rPr>
              <a:t>Programme disponible à compter de </a:t>
            </a:r>
            <a:r>
              <a:rPr lang="fr-CA" sz="2400" b="1">
                <a:solidFill>
                  <a:srgbClr val="652D89"/>
                </a:solidFill>
                <a:latin typeface="Arial"/>
                <a:cs typeface="Arial"/>
              </a:rPr>
              <a:t>juillet 2022 ​</a:t>
            </a:r>
          </a:p>
          <a:p>
            <a:pPr lvl="1" fontAlgn="base"/>
            <a:r>
              <a:rPr lang="fr-CA">
                <a:latin typeface="Arial"/>
                <a:cs typeface="Arial"/>
              </a:rPr>
              <a:t>Accessible via Mon Ordre, mon compte​</a:t>
            </a:r>
          </a:p>
          <a:p>
            <a:pPr marL="0" indent="0" fontAlgn="base">
              <a:spcBef>
                <a:spcPts val="4600"/>
              </a:spcBef>
              <a:buNone/>
            </a:pPr>
            <a:r>
              <a:rPr lang="fr-CA" sz="2400">
                <a:latin typeface="Arial"/>
                <a:cs typeface="Arial"/>
              </a:rPr>
              <a:t>​Soutien aux membres ​</a:t>
            </a:r>
          </a:p>
          <a:p>
            <a:pPr lvl="1" fontAlgn="base"/>
            <a:r>
              <a:rPr lang="fr-CA">
                <a:latin typeface="Arial"/>
                <a:cs typeface="Arial"/>
              </a:rPr>
              <a:t>Instructions pour effectuer le programme</a:t>
            </a:r>
          </a:p>
          <a:p>
            <a:pPr lvl="1" fontAlgn="base"/>
            <a:r>
              <a:rPr lang="fr-CA">
                <a:latin typeface="Arial"/>
                <a:cs typeface="Arial"/>
              </a:rPr>
              <a:t>Prendre soin de soi et des autres​</a:t>
            </a:r>
          </a:p>
          <a:p>
            <a:pPr lvl="1" fontAlgn="base"/>
            <a:r>
              <a:rPr lang="fr-CA">
                <a:latin typeface="Arial"/>
                <a:cs typeface="Arial"/>
              </a:rPr>
              <a:t>Ateliers en direct pour les membres</a:t>
            </a:r>
            <a:endParaRPr lang="en-US">
              <a:latin typeface="Arial"/>
              <a:cs typeface="Arial"/>
            </a:endParaRPr>
          </a:p>
        </p:txBody>
      </p:sp>
      <p:pic>
        <p:nvPicPr>
          <p:cNvPr id="11" name="Graphic 10" descr="Remote learning language outline">
            <a:extLst>
              <a:ext uri="{FF2B5EF4-FFF2-40B4-BE49-F238E27FC236}">
                <a16:creationId xmlns:a16="http://schemas.microsoft.com/office/drawing/2014/main" id="{62593213-69F1-C093-28D9-9294FB0B31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6859" y="2475142"/>
            <a:ext cx="2837822" cy="2837822"/>
          </a:xfrm>
          <a:prstGeom prst="rect">
            <a:avLst/>
          </a:prstGeom>
        </p:spPr>
      </p:pic>
      <p:pic>
        <p:nvPicPr>
          <p:cNvPr id="12" name="Graphic 11" descr="Circle with left arrow with solid fill">
            <a:extLst>
              <a:ext uri="{FF2B5EF4-FFF2-40B4-BE49-F238E27FC236}">
                <a16:creationId xmlns:a16="http://schemas.microsoft.com/office/drawing/2014/main" id="{07101FDB-909A-96EB-03EE-573FA89D10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86166" y="2228535"/>
            <a:ext cx="556590" cy="556590"/>
          </a:xfrm>
          <a:prstGeom prst="rect">
            <a:avLst/>
          </a:prstGeom>
        </p:spPr>
      </p:pic>
      <p:pic>
        <p:nvPicPr>
          <p:cNvPr id="13" name="Graphic 12" descr="Circle with left arrow with solid fill">
            <a:extLst>
              <a:ext uri="{FF2B5EF4-FFF2-40B4-BE49-F238E27FC236}">
                <a16:creationId xmlns:a16="http://schemas.microsoft.com/office/drawing/2014/main" id="{C02F17C8-7399-A3CC-66CB-62CEEF826A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882050" y="3544616"/>
            <a:ext cx="556590" cy="556590"/>
          </a:xfrm>
          <a:prstGeom prst="rect">
            <a:avLst/>
          </a:prstGeom>
        </p:spPr>
      </p:pic>
    </p:spTree>
    <p:extLst>
      <p:ext uri="{BB962C8B-B14F-4D97-AF65-F5344CB8AC3E}">
        <p14:creationId xmlns:p14="http://schemas.microsoft.com/office/powerpoint/2010/main" val="53008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Autofit/>
          </a:bodyPr>
          <a:lstStyle/>
          <a:p>
            <a:r>
              <a:rPr lang="fr-CA" sz="7200">
                <a:solidFill>
                  <a:srgbClr val="AE71B6"/>
                </a:solidFill>
              </a:rPr>
              <a:t>Comment accompagner le personnel</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E765ECED-7B55-6550-630D-AB2B2C7ECE41}"/>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08313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Comment soutenir (1)</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15</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85392" y="2149949"/>
            <a:ext cx="6837552" cy="4421723"/>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Vous renseigner sur le contenu du programme de prévention obligatoire et l’impact qu’il peut avoir</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Veiller au bien-être de l’équipe : </a:t>
            </a:r>
          </a:p>
          <a:p>
            <a:pPr marL="800100" lvl="1"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Partager de l’information et des ressources </a:t>
            </a:r>
          </a:p>
          <a:p>
            <a:pPr marL="800100" lvl="1"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Encourager les EPEI à suivre avant une session offerte par Action ontarienne</a:t>
            </a:r>
          </a:p>
          <a:p>
            <a:pPr marL="800100" lvl="1"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Donner le temps au personnel de suivre le programme </a:t>
            </a:r>
          </a:p>
          <a:p>
            <a:pPr>
              <a:spcBef>
                <a:spcPts val="1000"/>
              </a:spcBef>
              <a:spcAft>
                <a:spcPts val="1000"/>
              </a:spcAft>
            </a:pPr>
            <a:endParaRPr lang="fr-CA" sz="2200">
              <a:latin typeface="Arial" panose="020B0604020202020204" pitchFamily="34" charset="0"/>
              <a:cs typeface="Arial" panose="020B0604020202020204" pitchFamily="34" charset="0"/>
            </a:endParaRPr>
          </a:p>
        </p:txBody>
      </p:sp>
      <p:pic>
        <p:nvPicPr>
          <p:cNvPr id="7" name="Graphic 6" descr="Head with gears outline">
            <a:extLst>
              <a:ext uri="{FF2B5EF4-FFF2-40B4-BE49-F238E27FC236}">
                <a16:creationId xmlns:a16="http://schemas.microsoft.com/office/drawing/2014/main" id="{3601F424-7C82-A05B-780C-DA5B00E0C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485761" y="2515041"/>
            <a:ext cx="2685821" cy="2685821"/>
          </a:xfrm>
          <a:prstGeom prst="rect">
            <a:avLst/>
          </a:prstGeom>
        </p:spPr>
      </p:pic>
      <p:sp>
        <p:nvSpPr>
          <p:cNvPr id="4" name="Footer Placeholder 1">
            <a:extLst>
              <a:ext uri="{FF2B5EF4-FFF2-40B4-BE49-F238E27FC236}">
                <a16:creationId xmlns:a16="http://schemas.microsoft.com/office/drawing/2014/main" id="{0CCF1F18-CE10-405E-540C-7F7606464FF0}"/>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410106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Comment soutenir (2)</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94819" y="2906397"/>
            <a:ext cx="6837552" cy="2082621"/>
          </a:xfrm>
          <a:prstGeom prst="rect">
            <a:avLst/>
          </a:prstGeom>
          <a:noFill/>
        </p:spPr>
        <p:txBody>
          <a:bodyPr wrap="square" rtlCol="0">
            <a:spAutoFit/>
          </a:bodyPr>
          <a:lstStyle/>
          <a:p>
            <a:pPr marL="800100" lvl="1" indent="-342900">
              <a:spcBef>
                <a:spcPts val="1000"/>
              </a:spcBef>
              <a:spcAft>
                <a:spcPts val="1000"/>
              </a:spcAft>
              <a:buFont typeface="Arial" panose="020B0604020202020204" pitchFamily="34" charset="0"/>
              <a:buChar char="•"/>
            </a:pPr>
            <a:r>
              <a:rPr lang="fr-CA" sz="2400">
                <a:latin typeface="Arial" panose="020B0604020202020204" pitchFamily="34" charset="0"/>
                <a:cs typeface="Arial" panose="020B0604020202020204" pitchFamily="34" charset="0"/>
              </a:rPr>
              <a:t>Offrir des espaces de discussions</a:t>
            </a:r>
          </a:p>
          <a:p>
            <a:pPr marL="800100" lvl="1" indent="-342900">
              <a:spcBef>
                <a:spcPts val="1000"/>
              </a:spcBef>
              <a:spcAft>
                <a:spcPts val="1000"/>
              </a:spcAft>
              <a:buFont typeface="Arial" panose="020B0604020202020204" pitchFamily="34" charset="0"/>
              <a:buChar char="•"/>
            </a:pPr>
            <a:r>
              <a:rPr lang="fr-CA" sz="2400">
                <a:latin typeface="Arial" panose="020B0604020202020204" pitchFamily="34" charset="0"/>
                <a:cs typeface="Arial" panose="020B0604020202020204" pitchFamily="34" charset="0"/>
              </a:rPr>
              <a:t>Rester disponible </a:t>
            </a:r>
          </a:p>
          <a:p>
            <a:pPr marL="342900" indent="-342900">
              <a:spcBef>
                <a:spcPts val="1000"/>
              </a:spcBef>
              <a:spcAft>
                <a:spcPts val="1000"/>
              </a:spcAft>
              <a:buFont typeface="Arial" panose="020B0604020202020204" pitchFamily="34" charset="0"/>
              <a:buChar char="•"/>
            </a:pPr>
            <a:r>
              <a:rPr lang="fr-CA" sz="2400">
                <a:latin typeface="Arial" panose="020B0604020202020204" pitchFamily="34" charset="0"/>
                <a:cs typeface="Arial" panose="020B0604020202020204" pitchFamily="34" charset="0"/>
              </a:rPr>
              <a:t>Vérifier que vos protocoles sont en place en cas de soupçon d’abus sexuel</a:t>
            </a:r>
          </a:p>
        </p:txBody>
      </p:sp>
      <p:sp>
        <p:nvSpPr>
          <p:cNvPr id="4" name="Footer Placeholder 1">
            <a:extLst>
              <a:ext uri="{FF2B5EF4-FFF2-40B4-BE49-F238E27FC236}">
                <a16:creationId xmlns:a16="http://schemas.microsoft.com/office/drawing/2014/main" id="{0CCF1F18-CE10-405E-540C-7F7606464FF0}"/>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5" name="Graphic 12" descr="Open hand with plant outline">
            <a:extLst>
              <a:ext uri="{FF2B5EF4-FFF2-40B4-BE49-F238E27FC236}">
                <a16:creationId xmlns:a16="http://schemas.microsoft.com/office/drawing/2014/main" id="{CC9CBC9C-0741-2594-F90A-90F4D61BFF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199623" y="2314084"/>
            <a:ext cx="2792302" cy="2792302"/>
          </a:xfrm>
          <a:prstGeom prst="rect">
            <a:avLst/>
          </a:prstGeom>
        </p:spPr>
      </p:pic>
    </p:spTree>
    <p:extLst>
      <p:ext uri="{BB962C8B-B14F-4D97-AF65-F5344CB8AC3E}">
        <p14:creationId xmlns:p14="http://schemas.microsoft.com/office/powerpoint/2010/main" val="1827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Autofit/>
          </a:bodyPr>
          <a:lstStyle/>
          <a:p>
            <a:r>
              <a:rPr lang="fr-CA" sz="7200">
                <a:solidFill>
                  <a:srgbClr val="AE71B6"/>
                </a:solidFill>
              </a:rPr>
              <a:t>Information à partager aux EPEI</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5B5E4C6B-904C-1579-9436-081050F193C7}"/>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2913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Comment se préparer pour la formation (1)</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18</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6" y="2724727"/>
            <a:ext cx="5300772" cy="2298065"/>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Reconnaître qu’il s’agit d’un sujet sensible, tabou et complexe​</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Savoir que toutes les réactions et tous les sentiments sont normaux​</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Anticiper ses besoins et ses réactions</a:t>
            </a:r>
          </a:p>
        </p:txBody>
      </p:sp>
      <p:pic>
        <p:nvPicPr>
          <p:cNvPr id="7" name="Graphic 6" descr="Head with gears outline">
            <a:extLst>
              <a:ext uri="{FF2B5EF4-FFF2-40B4-BE49-F238E27FC236}">
                <a16:creationId xmlns:a16="http://schemas.microsoft.com/office/drawing/2014/main" id="{3601F424-7C82-A05B-780C-DA5B00E0C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485761" y="2515041"/>
            <a:ext cx="2685821" cy="2685821"/>
          </a:xfrm>
          <a:prstGeom prst="rect">
            <a:avLst/>
          </a:prstGeom>
        </p:spPr>
      </p:pic>
      <p:sp>
        <p:nvSpPr>
          <p:cNvPr id="4" name="Footer Placeholder 1">
            <a:extLst>
              <a:ext uri="{FF2B5EF4-FFF2-40B4-BE49-F238E27FC236}">
                <a16:creationId xmlns:a16="http://schemas.microsoft.com/office/drawing/2014/main" id="{0CCF1F18-CE10-405E-540C-7F7606464FF0}"/>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81327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Comment se préparer pour la formation (2)</a:t>
            </a: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19</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570966"/>
            <a:ext cx="9850588" cy="3406061"/>
          </a:xfrm>
          <a:prstGeom prst="rect">
            <a:avLst/>
          </a:prstGeom>
          <a:noFill/>
        </p:spPr>
        <p:txBody>
          <a:bodyPr wrap="square" lIns="91440" tIns="45720" rIns="91440" bIns="45720" rtlCol="0" anchor="t">
            <a:spAutoFit/>
          </a:bodyPr>
          <a:lstStyle/>
          <a:p>
            <a:pPr marL="342900" indent="-342900">
              <a:spcBef>
                <a:spcPts val="1000"/>
              </a:spcBef>
              <a:spcAft>
                <a:spcPts val="1000"/>
              </a:spcAft>
              <a:buFont typeface="Arial" panose="020B0604020202020204" pitchFamily="34" charset="0"/>
              <a:buChar char="•"/>
            </a:pPr>
            <a:r>
              <a:rPr lang="fr-CA" sz="2200">
                <a:latin typeface="Arial"/>
                <a:cs typeface="Arial"/>
              </a:rPr>
              <a:t>Réfléchir à ce qui est le mieux pour soi et préparer un plan​</a:t>
            </a:r>
          </a:p>
          <a:p>
            <a:pPr marL="800100" lvl="1" indent="-342900">
              <a:spcBef>
                <a:spcPts val="200"/>
              </a:spcBef>
              <a:spcAft>
                <a:spcPts val="200"/>
              </a:spcAft>
              <a:buFont typeface="Courier New" panose="02070309020205020404" pitchFamily="49" charset="0"/>
              <a:buChar char="o"/>
            </a:pPr>
            <a:r>
              <a:rPr lang="fr-CA" sz="2000">
                <a:latin typeface="Arial"/>
                <a:cs typeface="Arial"/>
              </a:rPr>
              <a:t>Prendre connaissance des thèmes qui seront abordés​</a:t>
            </a:r>
          </a:p>
          <a:p>
            <a:pPr marL="800100" lvl="1" indent="-342900">
              <a:spcBef>
                <a:spcPts val="200"/>
              </a:spcBef>
              <a:spcAft>
                <a:spcPts val="200"/>
              </a:spcAft>
              <a:buFont typeface="Courier New" panose="02070309020205020404" pitchFamily="49" charset="0"/>
              <a:buChar char="o"/>
            </a:pPr>
            <a:r>
              <a:rPr lang="fr-CA" sz="2000">
                <a:latin typeface="Arial"/>
                <a:cs typeface="Arial"/>
              </a:rPr>
              <a:t>Repérer les parties obligatoires de la formation  ​</a:t>
            </a:r>
          </a:p>
          <a:p>
            <a:pPr marL="800100" lvl="1" indent="-342900">
              <a:spcBef>
                <a:spcPts val="200"/>
              </a:spcBef>
              <a:spcAft>
                <a:spcPts val="200"/>
              </a:spcAft>
              <a:buFont typeface="Courier New" panose="02070309020205020404" pitchFamily="49" charset="0"/>
              <a:buChar char="o"/>
            </a:pPr>
            <a:r>
              <a:rPr lang="fr-CA" sz="2000">
                <a:latin typeface="Arial"/>
                <a:cs typeface="Arial"/>
              </a:rPr>
              <a:t>Choisir de faire ou non les parties facultatives​</a:t>
            </a:r>
          </a:p>
          <a:p>
            <a:pPr marL="800100" lvl="1" indent="-342900">
              <a:spcBef>
                <a:spcPts val="200"/>
              </a:spcBef>
              <a:spcAft>
                <a:spcPts val="200"/>
              </a:spcAft>
              <a:buFont typeface="Courier New" panose="02070309020205020404" pitchFamily="49" charset="0"/>
              <a:buChar char="o"/>
            </a:pPr>
            <a:r>
              <a:rPr lang="fr-CA" sz="2000">
                <a:latin typeface="Arial"/>
                <a:cs typeface="Arial"/>
              </a:rPr>
              <a:t>Trouver le meilleur moment et endroit pour suivre la formation​</a:t>
            </a:r>
          </a:p>
          <a:p>
            <a:pPr marL="800100" lvl="1" indent="-342900">
              <a:spcBef>
                <a:spcPts val="200"/>
              </a:spcBef>
              <a:spcAft>
                <a:spcPts val="200"/>
              </a:spcAft>
              <a:buFont typeface="Courier New" panose="02070309020205020404" pitchFamily="49" charset="0"/>
              <a:buChar char="o"/>
            </a:pPr>
            <a:r>
              <a:rPr lang="fr-CA" sz="2000">
                <a:latin typeface="Arial"/>
                <a:cs typeface="Arial"/>
              </a:rPr>
              <a:t>La suivre seule ou à plusieurs​</a:t>
            </a:r>
          </a:p>
          <a:p>
            <a:pPr marL="800100" lvl="1" indent="-342900">
              <a:spcBef>
                <a:spcPts val="200"/>
              </a:spcBef>
              <a:spcAft>
                <a:spcPts val="200"/>
              </a:spcAft>
              <a:buFont typeface="Courier New" panose="02070309020205020404" pitchFamily="49" charset="0"/>
              <a:buChar char="o"/>
            </a:pPr>
            <a:r>
              <a:rPr lang="fr-CA" sz="2000">
                <a:latin typeface="Arial"/>
                <a:cs typeface="Arial"/>
              </a:rPr>
              <a:t>La suivre en un coup ou sur un laps de temps​</a:t>
            </a:r>
          </a:p>
          <a:p>
            <a:pPr marL="800100" lvl="1" indent="-342900">
              <a:spcBef>
                <a:spcPts val="200"/>
              </a:spcBef>
              <a:spcAft>
                <a:spcPts val="200"/>
              </a:spcAft>
              <a:buFont typeface="Courier New" panose="02070309020205020404" pitchFamily="49" charset="0"/>
              <a:buChar char="o"/>
            </a:pPr>
            <a:r>
              <a:rPr lang="fr-CA" sz="2000">
                <a:latin typeface="Arial"/>
                <a:cs typeface="Arial"/>
              </a:rPr>
              <a:t>Identifier une ou des personnes-ressources​</a:t>
            </a:r>
          </a:p>
          <a:p>
            <a:pPr marL="800100" lvl="1" indent="-342900">
              <a:spcBef>
                <a:spcPts val="200"/>
              </a:spcBef>
              <a:spcAft>
                <a:spcPts val="200"/>
              </a:spcAft>
              <a:buFont typeface="Courier New" panose="02070309020205020404" pitchFamily="49" charset="0"/>
              <a:buChar char="o"/>
            </a:pPr>
            <a:r>
              <a:rPr lang="fr-CA" sz="2000">
                <a:latin typeface="Arial"/>
                <a:cs typeface="Arial"/>
              </a:rPr>
              <a:t>Déterminer des façons de prendre soin de vous</a:t>
            </a:r>
          </a:p>
        </p:txBody>
      </p:sp>
      <p:sp>
        <p:nvSpPr>
          <p:cNvPr id="4" name="Footer Placeholder 1">
            <a:extLst>
              <a:ext uri="{FF2B5EF4-FFF2-40B4-BE49-F238E27FC236}">
                <a16:creationId xmlns:a16="http://schemas.microsoft.com/office/drawing/2014/main" id="{BBD7AB76-6C19-B293-B4DA-F3EB31B606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38465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rmAutofit/>
          </a:bodyPr>
          <a:lstStyle/>
          <a:p>
            <a:r>
              <a:rPr lang="fr-CA" sz="10000">
                <a:solidFill>
                  <a:srgbClr val="AE71B6"/>
                </a:solidFill>
              </a:rPr>
              <a:t>Bienvenue</a:t>
            </a:r>
          </a:p>
        </p:txBody>
      </p:sp>
      <p:sp>
        <p:nvSpPr>
          <p:cNvPr id="3" name="Title 1">
            <a:extLst>
              <a:ext uri="{FF2B5EF4-FFF2-40B4-BE49-F238E27FC236}">
                <a16:creationId xmlns:a16="http://schemas.microsoft.com/office/drawing/2014/main" id="{EA2F06DC-A170-9D22-5A38-6A633A251CE1}"/>
              </a:ext>
            </a:extLst>
          </p:cNvPr>
          <p:cNvSpPr txBox="1">
            <a:spLocks/>
          </p:cNvSpPr>
          <p:nvPr/>
        </p:nvSpPr>
        <p:spPr>
          <a:xfrm>
            <a:off x="-1" y="5468190"/>
            <a:ext cx="12191999" cy="6387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fr-CA" sz="2500">
                <a:solidFill>
                  <a:srgbClr val="1F1F1F"/>
                </a:solidFill>
              </a:rPr>
              <a:t>26 septembre 2022</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Tree>
    <p:extLst>
      <p:ext uri="{BB962C8B-B14F-4D97-AF65-F5344CB8AC3E}">
        <p14:creationId xmlns:p14="http://schemas.microsoft.com/office/powerpoint/2010/main" val="410384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Pendant la formation</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20</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183039"/>
            <a:ext cx="5370948" cy="3077766"/>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Faire le point sur vos émotions régulièrement​</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Vous permettre de prendre des pauses​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Prendre note de vos préoccupations pour en discuter avec une personne de confiance par la suite​</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Adapter au besoin son plan initial</a:t>
            </a:r>
          </a:p>
        </p:txBody>
      </p:sp>
      <p:pic>
        <p:nvPicPr>
          <p:cNvPr id="13" name="Graphic 12" descr="Open hand with plant outline">
            <a:extLst>
              <a:ext uri="{FF2B5EF4-FFF2-40B4-BE49-F238E27FC236}">
                <a16:creationId xmlns:a16="http://schemas.microsoft.com/office/drawing/2014/main" id="{76B727C9-872D-4462-9F91-601C6D3018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155709" y="2314084"/>
            <a:ext cx="2792302" cy="2792302"/>
          </a:xfrm>
          <a:prstGeom prst="rect">
            <a:avLst/>
          </a:prstGeom>
        </p:spPr>
      </p:pic>
      <p:sp>
        <p:nvSpPr>
          <p:cNvPr id="4" name="Footer Placeholder 1">
            <a:extLst>
              <a:ext uri="{FF2B5EF4-FFF2-40B4-BE49-F238E27FC236}">
                <a16:creationId xmlns:a16="http://schemas.microsoft.com/office/drawing/2014/main" id="{49842E5C-BD03-F96C-8BFC-85D968F482AC}"/>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64998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Après la formation</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21</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6" y="2183039"/>
            <a:ext cx="8550867" cy="1856919"/>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Continuer de faire le point sur vos émotions, vos pensées, vos comportements, vos souvenirs​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Prendre du temps pour « digérer » l’information​</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Prendre conscience que la formation change les perspectives​</a:t>
            </a:r>
          </a:p>
        </p:txBody>
      </p:sp>
      <p:sp>
        <p:nvSpPr>
          <p:cNvPr id="4" name="Footer Placeholder 1">
            <a:extLst>
              <a:ext uri="{FF2B5EF4-FFF2-40B4-BE49-F238E27FC236}">
                <a16:creationId xmlns:a16="http://schemas.microsoft.com/office/drawing/2014/main" id="{E7E031E5-FE2B-6C6E-3641-DCEA070961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76987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Autofit/>
          </a:bodyPr>
          <a:lstStyle/>
          <a:p>
            <a:r>
              <a:rPr lang="fr-CA" sz="7200">
                <a:solidFill>
                  <a:srgbClr val="AE71B6"/>
                </a:solidFill>
              </a:rPr>
              <a:t>Quoi faire en cas de dévoilement</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4B33D904-5DF2-083D-2947-418A5F08FB66}"/>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672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En cas de dévoilement</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23</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6" y="3131094"/>
            <a:ext cx="6350003" cy="1313180"/>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Avoir conscience que c’est peut-être la première fois que la personne en parle​</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Écouter, croire, soutenir</a:t>
            </a:r>
          </a:p>
        </p:txBody>
      </p:sp>
      <p:sp>
        <p:nvSpPr>
          <p:cNvPr id="4" name="Footer Placeholder 1">
            <a:extLst>
              <a:ext uri="{FF2B5EF4-FFF2-40B4-BE49-F238E27FC236}">
                <a16:creationId xmlns:a16="http://schemas.microsoft.com/office/drawing/2014/main" id="{E7E031E5-FE2B-6C6E-3641-DCEA070961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5" name="Graphic 12" descr="Open hand with plant outline">
            <a:extLst>
              <a:ext uri="{FF2B5EF4-FFF2-40B4-BE49-F238E27FC236}">
                <a16:creationId xmlns:a16="http://schemas.microsoft.com/office/drawing/2014/main" id="{3AADCF0D-7CBB-9BAE-591F-2DC06C4ED4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155709" y="2314084"/>
            <a:ext cx="2792302" cy="2792302"/>
          </a:xfrm>
          <a:prstGeom prst="rect">
            <a:avLst/>
          </a:prstGeom>
        </p:spPr>
      </p:pic>
    </p:spTree>
    <p:extLst>
      <p:ext uri="{BB962C8B-B14F-4D97-AF65-F5344CB8AC3E}">
        <p14:creationId xmlns:p14="http://schemas.microsoft.com/office/powerpoint/2010/main" val="98442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En cas de dévoilement</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24</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488107" y="2228671"/>
            <a:ext cx="8498879" cy="3282950"/>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Pratiquer l’écoute active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Laisser le temps : la laisser s'exprimer dans ses mots, à sa façon et à son rythme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interrompre, ne pas poser de questions directes, ne pas demander de détails</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porter de jugement</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se laisser porter par ses propres émotions</a:t>
            </a:r>
          </a:p>
        </p:txBody>
      </p:sp>
      <p:sp>
        <p:nvSpPr>
          <p:cNvPr id="4" name="Footer Placeholder 1">
            <a:extLst>
              <a:ext uri="{FF2B5EF4-FFF2-40B4-BE49-F238E27FC236}">
                <a16:creationId xmlns:a16="http://schemas.microsoft.com/office/drawing/2014/main" id="{E7E031E5-FE2B-6C6E-3641-DCEA070961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89041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En cas de dévoilement</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25</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488107" y="2228671"/>
            <a:ext cx="8498879" cy="2944396"/>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 croire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Croire ce qu’elle vous dit (c’est son vécu et sa perception)</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douter ou remettre en cause ce qu’elle dit</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banaliser ou minimiser l'agression, les conséquences, les émotions et les réactions de la personne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Valider ses émotions et ses sentiments</a:t>
            </a:r>
            <a:endParaRPr lang="fr-CA" sz="220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E7E031E5-FE2B-6C6E-3641-DCEA070961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004787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En cas de dévoilement</a:t>
            </a: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488107" y="2182264"/>
            <a:ext cx="8498879" cy="4575612"/>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 soutenir efficacement en favorisant son autonomie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Souligner ses forces et son courage de parler</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La déculpabiliser et responsabiliser l’agresseur</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Ne pas lui dire quoi faire ou prendre des décisions pour elle, mais lui demander de quoi elle a besoin et ce qu’elle veut</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Respecter ses choix et son rythme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Rester disponible</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Prendre soin de soi</a:t>
            </a:r>
          </a:p>
          <a:p>
            <a:pPr marL="800100" lvl="1" indent="-342900">
              <a:spcBef>
                <a:spcPts val="800"/>
              </a:spcBef>
              <a:spcAft>
                <a:spcPts val="800"/>
              </a:spcAft>
              <a:buFont typeface="Arial" panose="020B0604020202020204" pitchFamily="34" charset="0"/>
              <a:buChar char="•"/>
            </a:pPr>
            <a:r>
              <a:rPr lang="fr-FR" sz="2200">
                <a:latin typeface="Arial" panose="020B0604020202020204" pitchFamily="34" charset="0"/>
                <a:cs typeface="Arial" panose="020B0604020202020204" pitchFamily="34" charset="0"/>
              </a:rPr>
              <a:t>Respecter la confidentialité</a:t>
            </a:r>
          </a:p>
        </p:txBody>
      </p:sp>
      <p:sp>
        <p:nvSpPr>
          <p:cNvPr id="4" name="Footer Placeholder 1">
            <a:extLst>
              <a:ext uri="{FF2B5EF4-FFF2-40B4-BE49-F238E27FC236}">
                <a16:creationId xmlns:a16="http://schemas.microsoft.com/office/drawing/2014/main" id="{E7E031E5-FE2B-6C6E-3641-DCEA0709618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52752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Autofit/>
          </a:bodyPr>
          <a:lstStyle/>
          <a:p>
            <a:r>
              <a:rPr lang="fr-CA" sz="7200">
                <a:solidFill>
                  <a:srgbClr val="AE71B6"/>
                </a:solidFill>
              </a:rPr>
              <a:t>Information sur le trauma</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AF3B43DB-79E6-90F7-D6FA-F36E5426611E}"/>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83175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5094096" cy="686788"/>
          </a:xfrm>
        </p:spPr>
        <p:txBody>
          <a:bodyPr anchor="t">
            <a:normAutofit fontScale="90000"/>
          </a:bodyPr>
          <a:lstStyle/>
          <a:p>
            <a:r>
              <a:rPr lang="fr-CA"/>
              <a:t>Considérations relatives au trauma</a:t>
            </a:r>
            <a:br>
              <a:rPr lang="fr-CA"/>
            </a:br>
            <a:endParaRPr lang="fr-CA"/>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3" name="TextBox 2">
            <a:extLst>
              <a:ext uri="{FF2B5EF4-FFF2-40B4-BE49-F238E27FC236}">
                <a16:creationId xmlns:a16="http://schemas.microsoft.com/office/drawing/2014/main" id="{D48F03D7-BF45-0049-AD69-0EFCEBDB0C2E}"/>
              </a:ext>
            </a:extLst>
          </p:cNvPr>
          <p:cNvSpPr txBox="1"/>
          <p:nvPr/>
        </p:nvSpPr>
        <p:spPr>
          <a:xfrm>
            <a:off x="1714207" y="2330886"/>
            <a:ext cx="9318227" cy="3657411"/>
          </a:xfrm>
          <a:prstGeom prst="rect">
            <a:avLst/>
          </a:prstGeom>
          <a:noFill/>
        </p:spPr>
        <p:txBody>
          <a:bodyPr wrap="square" rtlCol="0">
            <a:spAutoFit/>
          </a:bodyPr>
          <a:lstStyle/>
          <a:p>
            <a:pPr>
              <a:spcBef>
                <a:spcPts val="200"/>
              </a:spcBef>
              <a:spcAft>
                <a:spcPts val="200"/>
              </a:spcAft>
            </a:pPr>
            <a:r>
              <a:rPr lang="fr-CA" b="1" i="1">
                <a:solidFill>
                  <a:srgbClr val="AE71B6"/>
                </a:solidFill>
                <a:latin typeface="Arial" panose="020B0604020202020204" pitchFamily="34" charset="0"/>
                <a:cs typeface="Arial" panose="020B0604020202020204" pitchFamily="34" charset="0"/>
              </a:rPr>
              <a:t>Se relever d'un traumatisme</a:t>
            </a:r>
            <a:r>
              <a:rPr lang="fr-CA" b="1">
                <a:solidFill>
                  <a:srgbClr val="AE71B6"/>
                </a:solidFill>
                <a:latin typeface="Arial" panose="020B0604020202020204" pitchFamily="34" charset="0"/>
                <a:cs typeface="Arial" panose="020B0604020202020204" pitchFamily="34" charset="0"/>
              </a:rPr>
              <a:t> de D</a:t>
            </a:r>
            <a:r>
              <a:rPr lang="fr-CA" b="1" baseline="30000">
                <a:solidFill>
                  <a:srgbClr val="AE71B6"/>
                </a:solidFill>
                <a:latin typeface="Arial" panose="020B0604020202020204" pitchFamily="34" charset="0"/>
                <a:cs typeface="Arial" panose="020B0604020202020204" pitchFamily="34" charset="0"/>
              </a:rPr>
              <a:t>re</a:t>
            </a:r>
            <a:r>
              <a:rPr lang="fr-CA" b="1">
                <a:solidFill>
                  <a:srgbClr val="AE71B6"/>
                </a:solidFill>
                <a:latin typeface="Arial" panose="020B0604020202020204" pitchFamily="34" charset="0"/>
                <a:cs typeface="Arial" panose="020B0604020202020204" pitchFamily="34" charset="0"/>
              </a:rPr>
              <a:t> Pascale Brillon, psychologue et spécialiste dans le traitement auprès des victimes.</a:t>
            </a:r>
          </a:p>
          <a:p>
            <a:pPr>
              <a:spcBef>
                <a:spcPts val="2000"/>
              </a:spcBef>
              <a:spcAft>
                <a:spcPts val="200"/>
              </a:spcAft>
            </a:pPr>
            <a:r>
              <a:rPr lang="fr-CA" sz="2200">
                <a:latin typeface="Arial" panose="020B0604020202020204" pitchFamily="34" charset="0"/>
                <a:cs typeface="Arial" panose="020B0604020202020204" pitchFamily="34" charset="0"/>
              </a:rPr>
              <a:t>On considère qu’un événement est « traumatique » lorsqu’il a impliqué la mort ou une menace de mort, de blessures graves ou une menace à son intégrité physique ou à celle d’autrui. ​</a:t>
            </a:r>
          </a:p>
          <a:p>
            <a:pPr>
              <a:spcBef>
                <a:spcPts val="1400"/>
              </a:spcBef>
              <a:spcAft>
                <a:spcPts val="200"/>
              </a:spcAft>
            </a:pPr>
            <a:r>
              <a:rPr lang="fr-CA" sz="2200">
                <a:latin typeface="Arial" panose="020B0604020202020204" pitchFamily="34" charset="0"/>
                <a:cs typeface="Arial" panose="020B0604020202020204" pitchFamily="34" charset="0"/>
              </a:rPr>
              <a:t>Plusieurs événement peuvent potentiellement être traumatisants :​</a:t>
            </a:r>
          </a:p>
          <a:p>
            <a:pPr marL="285750"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les actes de violence interpersonnels​</a:t>
            </a:r>
          </a:p>
          <a:p>
            <a:pPr marL="285750"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les accidents causés par l'erreur humaine ou technique​</a:t>
            </a:r>
          </a:p>
          <a:p>
            <a:pPr marL="285750" indent="-285750">
              <a:spcBef>
                <a:spcPts val="200"/>
              </a:spcBef>
              <a:spcAft>
                <a:spcPts val="200"/>
              </a:spcAft>
              <a:buFont typeface="Arial" panose="020B0604020202020204" pitchFamily="34" charset="0"/>
              <a:buChar char="•"/>
            </a:pPr>
            <a:r>
              <a:rPr lang="fr-CA" sz="2200">
                <a:latin typeface="Arial" panose="020B0604020202020204" pitchFamily="34" charset="0"/>
                <a:cs typeface="Arial" panose="020B0604020202020204" pitchFamily="34" charset="0"/>
              </a:rPr>
              <a:t>les catastrophes naturelles</a:t>
            </a:r>
          </a:p>
        </p:txBody>
      </p:sp>
      <p:sp>
        <p:nvSpPr>
          <p:cNvPr id="5" name="Slide Number Placeholder 2">
            <a:extLst>
              <a:ext uri="{FF2B5EF4-FFF2-40B4-BE49-F238E27FC236}">
                <a16:creationId xmlns:a16="http://schemas.microsoft.com/office/drawing/2014/main" id="{44B2E364-3E54-9C63-FFBA-90562E765465}"/>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28</a:t>
            </a:fld>
            <a:endParaRPr lang="en-US" sz="1600" b="1">
              <a:solidFill>
                <a:schemeClr val="bg1"/>
              </a:solidFill>
            </a:endParaRPr>
          </a:p>
        </p:txBody>
      </p:sp>
      <p:cxnSp>
        <p:nvCxnSpPr>
          <p:cNvPr id="6" name="Straight Connector 5">
            <a:extLst>
              <a:ext uri="{FF2B5EF4-FFF2-40B4-BE49-F238E27FC236}">
                <a16:creationId xmlns:a16="http://schemas.microsoft.com/office/drawing/2014/main" id="{61E25772-1AA4-C0A9-9F12-765D585E688B}"/>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26196941-90A3-8122-E9E3-9EED4E9A817F}"/>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306367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862083" cy="686788"/>
          </a:xfrm>
        </p:spPr>
        <p:txBody>
          <a:bodyPr anchor="t">
            <a:normAutofit fontScale="90000"/>
          </a:bodyPr>
          <a:lstStyle/>
          <a:p>
            <a:r>
              <a:rPr lang="fr-CA"/>
              <a:t>Considérations relatives au trauma</a:t>
            </a:r>
            <a:br>
              <a:rPr lang="fr-CA"/>
            </a:br>
            <a:endParaRPr lang="fr-CA"/>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8" y="2383951"/>
            <a:ext cx="8920662" cy="3447098"/>
          </a:xfrm>
          <a:prstGeom prst="rect">
            <a:avLst/>
          </a:prstGeom>
          <a:noFill/>
        </p:spPr>
        <p:txBody>
          <a:bodyPr wrap="square" lIns="91440" tIns="45720" rIns="91440" bIns="45720" rtlCol="0" anchor="t">
            <a:spAutoFit/>
          </a:bodyPr>
          <a:lstStyle/>
          <a:p>
            <a:pPr>
              <a:spcBef>
                <a:spcPts val="1000"/>
              </a:spcBef>
              <a:spcAft>
                <a:spcPts val="1000"/>
              </a:spcAft>
            </a:pPr>
            <a:r>
              <a:rPr lang="fr-CA" b="1" i="1">
                <a:solidFill>
                  <a:srgbClr val="AE71B6"/>
                </a:solidFill>
                <a:latin typeface="Arial"/>
                <a:cs typeface="Arial"/>
              </a:rPr>
              <a:t>Se relever d'un traumatisme </a:t>
            </a:r>
            <a:r>
              <a:rPr lang="fr-CA" b="1">
                <a:solidFill>
                  <a:srgbClr val="AE71B6"/>
                </a:solidFill>
                <a:latin typeface="Arial"/>
                <a:cs typeface="Arial"/>
              </a:rPr>
              <a:t>de D</a:t>
            </a:r>
            <a:r>
              <a:rPr lang="fr-CA" b="1" baseline="30000">
                <a:solidFill>
                  <a:srgbClr val="AE71B6"/>
                </a:solidFill>
                <a:latin typeface="Arial"/>
                <a:cs typeface="Arial"/>
              </a:rPr>
              <a:t>re</a:t>
            </a:r>
            <a:r>
              <a:rPr lang="fr-CA" b="1">
                <a:solidFill>
                  <a:srgbClr val="AE71B6"/>
                </a:solidFill>
                <a:latin typeface="Arial"/>
                <a:cs typeface="Arial"/>
              </a:rPr>
              <a:t> Pascale Brillon, psychologue et spécialiste dans le traitement auprès des victimes.</a:t>
            </a:r>
            <a:endParaRPr lang="fr-CA" b="1">
              <a:latin typeface="Arial"/>
              <a:cs typeface="Arial"/>
            </a:endParaRPr>
          </a:p>
          <a:p>
            <a:pPr>
              <a:spcBef>
                <a:spcPts val="1000"/>
              </a:spcBef>
              <a:spcAft>
                <a:spcPts val="1000"/>
              </a:spcAft>
            </a:pPr>
            <a:r>
              <a:rPr lang="fr-CA" sz="2200">
                <a:latin typeface="Arial"/>
                <a:cs typeface="Arial"/>
              </a:rPr>
              <a:t>Être </a:t>
            </a:r>
            <a:r>
              <a:rPr lang="fr-CA" sz="2200" b="1" i="1">
                <a:solidFill>
                  <a:srgbClr val="AE71B6"/>
                </a:solidFill>
                <a:latin typeface="Arial"/>
                <a:cs typeface="Arial"/>
              </a:rPr>
              <a:t>impliquée ou impliquée régulièrement</a:t>
            </a:r>
            <a:r>
              <a:rPr lang="fr-CA" sz="2200">
                <a:latin typeface="Arial"/>
                <a:cs typeface="Arial"/>
              </a:rPr>
              <a:t> dans des événements</a:t>
            </a:r>
            <a:br>
              <a:rPr lang="fr-CA" sz="2200">
                <a:latin typeface="Arial" panose="020B0604020202020204" pitchFamily="34" charset="0"/>
                <a:cs typeface="Arial" panose="020B0604020202020204" pitchFamily="34" charset="0"/>
              </a:rPr>
            </a:br>
            <a:r>
              <a:rPr lang="fr-CA" sz="2200">
                <a:latin typeface="Arial"/>
                <a:cs typeface="Arial"/>
              </a:rPr>
              <a:t>tragiques dans le cadre de son travail augmente le risque de développer des séquelles post-traumatiques.</a:t>
            </a:r>
          </a:p>
          <a:p>
            <a:pPr>
              <a:spcBef>
                <a:spcPts val="1000"/>
              </a:spcBef>
              <a:spcAft>
                <a:spcPts val="1000"/>
              </a:spcAft>
            </a:pPr>
            <a:r>
              <a:rPr lang="fr-CA" sz="2200">
                <a:latin typeface="Arial"/>
                <a:cs typeface="Arial"/>
              </a:rPr>
              <a:t>Être </a:t>
            </a:r>
            <a:r>
              <a:rPr lang="fr-CA" sz="2200" b="1" i="1">
                <a:solidFill>
                  <a:srgbClr val="AE71B6"/>
                </a:solidFill>
                <a:latin typeface="Arial"/>
                <a:cs typeface="Arial"/>
              </a:rPr>
              <a:t>témoin</a:t>
            </a:r>
            <a:r>
              <a:rPr lang="fr-CA" sz="2200">
                <a:latin typeface="Arial"/>
                <a:cs typeface="Arial"/>
              </a:rPr>
              <a:t> d’un événement traumatique peut aussi causer (mais plus occasionnellement) certains symptômes post-traumatiques.​​</a:t>
            </a:r>
          </a:p>
          <a:p>
            <a:pPr>
              <a:spcBef>
                <a:spcPts val="1000"/>
              </a:spcBef>
              <a:spcAft>
                <a:spcPts val="1000"/>
              </a:spcAft>
            </a:pPr>
            <a:r>
              <a:rPr lang="fr-CA" sz="2200">
                <a:latin typeface="Arial"/>
                <a:cs typeface="Arial"/>
              </a:rPr>
              <a:t>Votre réaction à un événement est </a:t>
            </a:r>
            <a:r>
              <a:rPr lang="fr-CA" sz="2200" b="1" i="1">
                <a:solidFill>
                  <a:srgbClr val="AE71B6"/>
                </a:solidFill>
                <a:latin typeface="Arial"/>
                <a:cs typeface="Arial"/>
              </a:rPr>
              <a:t>très personnelle</a:t>
            </a:r>
            <a:r>
              <a:rPr lang="fr-CA" sz="2200">
                <a:latin typeface="Arial"/>
                <a:cs typeface="Arial"/>
              </a:rPr>
              <a:t>.</a:t>
            </a:r>
          </a:p>
        </p:txBody>
      </p:sp>
      <p:sp>
        <p:nvSpPr>
          <p:cNvPr id="4" name="Slide Number Placeholder 2">
            <a:extLst>
              <a:ext uri="{FF2B5EF4-FFF2-40B4-BE49-F238E27FC236}">
                <a16:creationId xmlns:a16="http://schemas.microsoft.com/office/drawing/2014/main" id="{080F0C79-6EDB-56C0-2162-0CCAFFBF15D9}"/>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29</a:t>
            </a:fld>
            <a:endParaRPr lang="en-US" sz="1600" b="1">
              <a:solidFill>
                <a:schemeClr val="bg1"/>
              </a:solidFill>
            </a:endParaRPr>
          </a:p>
        </p:txBody>
      </p:sp>
      <p:sp>
        <p:nvSpPr>
          <p:cNvPr id="5" name="Footer Placeholder 1">
            <a:extLst>
              <a:ext uri="{FF2B5EF4-FFF2-40B4-BE49-F238E27FC236}">
                <a16:creationId xmlns:a16="http://schemas.microsoft.com/office/drawing/2014/main" id="{D3D11127-A75B-C190-8889-919C479CE88D}"/>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69044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a:t>
            </a:fld>
            <a:endParaRPr lang="en-US" sz="1600" b="1">
              <a:solidFill>
                <a:schemeClr val="bg1"/>
              </a:solidFill>
            </a:endParaRPr>
          </a:p>
        </p:txBody>
      </p:sp>
      <p:sp>
        <p:nvSpPr>
          <p:cNvPr id="26" name="Footer Placeholder 1">
            <a:extLst>
              <a:ext uri="{FF2B5EF4-FFF2-40B4-BE49-F238E27FC236}">
                <a16:creationId xmlns:a16="http://schemas.microsoft.com/office/drawing/2014/main" id="{75FE5C7F-8D5D-2D1D-6BC4-76E92D57EA66}"/>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1026" name="Picture 2">
            <a:extLst>
              <a:ext uri="{FF2B5EF4-FFF2-40B4-BE49-F238E27FC236}">
                <a16:creationId xmlns:a16="http://schemas.microsoft.com/office/drawing/2014/main" id="{DAF99726-6CAA-AB73-CDEE-96F9E86FB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617" y="1999384"/>
            <a:ext cx="9746765" cy="4198216"/>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a:extLst>
              <a:ext uri="{FF2B5EF4-FFF2-40B4-BE49-F238E27FC236}">
                <a16:creationId xmlns:a16="http://schemas.microsoft.com/office/drawing/2014/main" id="{C19E8FF7-68DB-4B99-07F3-FEE46B43F453}"/>
              </a:ext>
            </a:extLst>
          </p:cNvPr>
          <p:cNvSpPr>
            <a:spLocks noGrp="1"/>
          </p:cNvSpPr>
          <p:nvPr>
            <p:ph type="title"/>
          </p:nvPr>
        </p:nvSpPr>
        <p:spPr>
          <a:xfrm>
            <a:off x="1714207" y="1116676"/>
            <a:ext cx="7706883" cy="686788"/>
          </a:xfrm>
        </p:spPr>
        <p:txBody>
          <a:bodyPr anchor="t">
            <a:normAutofit fontScale="90000"/>
          </a:bodyPr>
          <a:lstStyle/>
          <a:p>
            <a:r>
              <a:rPr lang="fr-CA"/>
              <a:t>Reconnaissance des territoires</a:t>
            </a:r>
            <a:br>
              <a:rPr lang="fr-CA">
                <a:solidFill>
                  <a:srgbClr val="1F1F1F"/>
                </a:solidFill>
              </a:rPr>
            </a:br>
            <a:br>
              <a:rPr lang="fr-CA"/>
            </a:br>
            <a:endParaRPr lang="fr-CA"/>
          </a:p>
        </p:txBody>
      </p:sp>
      <p:cxnSp>
        <p:nvCxnSpPr>
          <p:cNvPr id="43" name="Straight Connector 42">
            <a:extLst>
              <a:ext uri="{FF2B5EF4-FFF2-40B4-BE49-F238E27FC236}">
                <a16:creationId xmlns:a16="http://schemas.microsoft.com/office/drawing/2014/main" id="{4B4D67E3-2AC8-27B2-C3C4-5EF6A3B5D982}"/>
              </a:ext>
            </a:extLst>
          </p:cNvPr>
          <p:cNvCxnSpPr>
            <a:cxnSpLocks/>
          </p:cNvCxnSpPr>
          <p:nvPr/>
        </p:nvCxnSpPr>
        <p:spPr>
          <a:xfrm>
            <a:off x="129309" y="1421987"/>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1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5231537" cy="686788"/>
          </a:xfrm>
        </p:spPr>
        <p:txBody>
          <a:bodyPr anchor="t">
            <a:normAutofit fontScale="90000"/>
          </a:bodyPr>
          <a:lstStyle/>
          <a:p>
            <a:r>
              <a:rPr lang="fr-CA"/>
              <a:t>Considérations relatives au trauma</a:t>
            </a: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30</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6" y="2445507"/>
            <a:ext cx="8980297" cy="3447098"/>
          </a:xfrm>
          <a:prstGeom prst="rect">
            <a:avLst/>
          </a:prstGeom>
          <a:noFill/>
        </p:spPr>
        <p:txBody>
          <a:bodyPr wrap="square" rtlCol="0">
            <a:spAutoFit/>
          </a:bodyPr>
          <a:lstStyle/>
          <a:p>
            <a:pPr>
              <a:spcBef>
                <a:spcPts val="1000"/>
              </a:spcBef>
              <a:spcAft>
                <a:spcPts val="1000"/>
              </a:spcAft>
            </a:pPr>
            <a:r>
              <a:rPr lang="fr-CA" b="1" i="1">
                <a:solidFill>
                  <a:srgbClr val="AE71B6"/>
                </a:solidFill>
                <a:latin typeface="Arial" panose="020B0604020202020204" pitchFamily="34" charset="0"/>
                <a:cs typeface="Arial" panose="020B0604020202020204" pitchFamily="34" charset="0"/>
              </a:rPr>
              <a:t>Se relever d'un traumatisme </a:t>
            </a:r>
            <a:r>
              <a:rPr lang="fr-CA" b="1">
                <a:solidFill>
                  <a:srgbClr val="AE71B6"/>
                </a:solidFill>
                <a:latin typeface="Arial" panose="020B0604020202020204" pitchFamily="34" charset="0"/>
                <a:cs typeface="Arial" panose="020B0604020202020204" pitchFamily="34" charset="0"/>
              </a:rPr>
              <a:t>de D</a:t>
            </a:r>
            <a:r>
              <a:rPr lang="fr-CA" b="1" baseline="30000">
                <a:solidFill>
                  <a:srgbClr val="AE71B6"/>
                </a:solidFill>
                <a:latin typeface="Arial" panose="020B0604020202020204" pitchFamily="34" charset="0"/>
                <a:cs typeface="Arial" panose="020B0604020202020204" pitchFamily="34" charset="0"/>
              </a:rPr>
              <a:t>re</a:t>
            </a:r>
            <a:r>
              <a:rPr lang="fr-CA" b="1">
                <a:solidFill>
                  <a:srgbClr val="AE71B6"/>
                </a:solidFill>
                <a:latin typeface="Arial" panose="020B0604020202020204" pitchFamily="34" charset="0"/>
                <a:cs typeface="Arial" panose="020B0604020202020204" pitchFamily="34" charset="0"/>
              </a:rPr>
              <a:t> Pascale Brillon, psychologue et spécialiste dans le traitement auprès des victimes.</a:t>
            </a:r>
            <a:endParaRPr lang="fr-CA" b="1">
              <a:latin typeface="Arial" panose="020B0604020202020204" pitchFamily="34" charset="0"/>
              <a:cs typeface="Arial" panose="020B0604020202020204" pitchFamily="34" charset="0"/>
            </a:endParaRP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Événements intentionnels, auraient pu être évités = bouleverse la conception du monde, de l’être humain. </a:t>
            </a:r>
            <a:r>
              <a:rPr lang="fr-CA" sz="2200" i="1">
                <a:latin typeface="Arial" panose="020B0604020202020204" pitchFamily="34" charset="0"/>
                <a:cs typeface="Arial" panose="020B0604020202020204" pitchFamily="34" charset="0"/>
              </a:rPr>
              <a:t>Comment un être humain peut-il faire ça?</a:t>
            </a:r>
            <a:r>
              <a:rPr lang="fr-CA" sz="2200">
                <a:latin typeface="Arial" panose="020B0604020202020204" pitchFamily="34" charset="0"/>
                <a:cs typeface="Arial" panose="020B0604020202020204" pitchFamily="34" charset="0"/>
              </a:rPr>
              <a:t>​</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Souvent vécu en solitude vs catastrophe naturelle qui affecte un groupe et crée une solidarité​</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Tabou social = isolement, honte, culpabilité</a:t>
            </a:r>
          </a:p>
        </p:txBody>
      </p:sp>
      <p:sp>
        <p:nvSpPr>
          <p:cNvPr id="4" name="Footer Placeholder 1">
            <a:extLst>
              <a:ext uri="{FF2B5EF4-FFF2-40B4-BE49-F238E27FC236}">
                <a16:creationId xmlns:a16="http://schemas.microsoft.com/office/drawing/2014/main" id="{3E948757-F3B6-3505-D3EF-CBDEB0A78BEA}"/>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82784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25941" cy="686788"/>
          </a:xfrm>
        </p:spPr>
        <p:txBody>
          <a:bodyPr anchor="t">
            <a:normAutofit fontScale="90000"/>
          </a:bodyPr>
          <a:lstStyle/>
          <a:p>
            <a:r>
              <a:rPr lang="fr-CA"/>
              <a:t>Les impacts de la violence à caractère sexuel</a:t>
            </a: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31</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6" y="2445507"/>
            <a:ext cx="9646220" cy="3570208"/>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fr-CA" sz="2200" b="1">
                <a:solidFill>
                  <a:srgbClr val="AE71B6"/>
                </a:solidFill>
                <a:latin typeface="Arial" panose="020B0604020202020204" pitchFamily="34" charset="0"/>
                <a:cs typeface="Arial" panose="020B0604020202020204" pitchFamily="34" charset="0"/>
              </a:rPr>
              <a:t>Effets sur les émotions : </a:t>
            </a:r>
            <a:r>
              <a:rPr lang="fr-CA" sz="2200">
                <a:latin typeface="Arial" panose="020B0604020202020204" pitchFamily="34" charset="0"/>
                <a:cs typeface="Arial" panose="020B0604020202020204" pitchFamily="34" charset="0"/>
              </a:rPr>
              <a:t>hypersensibilité ou absence d’émotion, honte, peur, culpabilité, colère, tristesse, dépression, anxiété, crises de panique​</a:t>
            </a:r>
          </a:p>
          <a:p>
            <a:pPr marL="342900" indent="-342900">
              <a:spcBef>
                <a:spcPts val="1000"/>
              </a:spcBef>
              <a:spcAft>
                <a:spcPts val="1000"/>
              </a:spcAft>
              <a:buFont typeface="Arial" panose="020B0604020202020204" pitchFamily="34" charset="0"/>
              <a:buChar char="•"/>
            </a:pPr>
            <a:r>
              <a:rPr lang="fr-CA" sz="2200" b="1">
                <a:solidFill>
                  <a:srgbClr val="AE71B6"/>
                </a:solidFill>
                <a:latin typeface="Arial" panose="020B0604020202020204" pitchFamily="34" charset="0"/>
                <a:cs typeface="Arial" panose="020B0604020202020204" pitchFamily="34" charset="0"/>
              </a:rPr>
              <a:t>Effets sur les relations interpersonnelles : </a:t>
            </a:r>
            <a:r>
              <a:rPr lang="fr-CA" sz="2200">
                <a:latin typeface="Arial" panose="020B0604020202020204" pitchFamily="34" charset="0"/>
                <a:cs typeface="Arial" panose="020B0604020202020204" pitchFamily="34" charset="0"/>
              </a:rPr>
              <a:t>difficulté à faire confiance, </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isolement social, absence de sexualité ou sexualité très active​</a:t>
            </a:r>
          </a:p>
          <a:p>
            <a:pPr marL="342900" indent="-342900">
              <a:spcBef>
                <a:spcPts val="1000"/>
              </a:spcBef>
              <a:spcAft>
                <a:spcPts val="1000"/>
              </a:spcAft>
              <a:buFont typeface="Arial" panose="020B0604020202020204" pitchFamily="34" charset="0"/>
              <a:buChar char="•"/>
            </a:pPr>
            <a:r>
              <a:rPr lang="fr-CA" sz="2200" b="1">
                <a:solidFill>
                  <a:srgbClr val="AE71B6"/>
                </a:solidFill>
                <a:latin typeface="Arial" panose="020B0604020202020204" pitchFamily="34" charset="0"/>
                <a:cs typeface="Arial" panose="020B0604020202020204" pitchFamily="34" charset="0"/>
              </a:rPr>
              <a:t>Effets sur le corps : </a:t>
            </a:r>
            <a:r>
              <a:rPr lang="fr-CA" sz="2200">
                <a:latin typeface="Arial" panose="020B0604020202020204" pitchFamily="34" charset="0"/>
                <a:cs typeface="Arial" panose="020B0604020202020204" pitchFamily="34" charset="0"/>
              </a:rPr>
              <a:t>troubles du sommeil (insomnie, cauchemars), maux physiques sans explication médicale, épuisement physique​</a:t>
            </a:r>
          </a:p>
          <a:p>
            <a:pPr marL="342900" indent="-342900">
              <a:spcBef>
                <a:spcPts val="1000"/>
              </a:spcBef>
              <a:spcAft>
                <a:spcPts val="1000"/>
              </a:spcAft>
              <a:buFont typeface="Arial" panose="020B0604020202020204" pitchFamily="34" charset="0"/>
              <a:buChar char="•"/>
            </a:pPr>
            <a:r>
              <a:rPr lang="fr-CA" sz="2200" b="1">
                <a:solidFill>
                  <a:srgbClr val="AE71B6"/>
                </a:solidFill>
                <a:latin typeface="Arial" panose="020B0604020202020204" pitchFamily="34" charset="0"/>
                <a:cs typeface="Arial" panose="020B0604020202020204" pitchFamily="34" charset="0"/>
              </a:rPr>
              <a:t>Effets sur la pensée : </a:t>
            </a:r>
            <a:r>
              <a:rPr lang="fr-CA" sz="2200">
                <a:latin typeface="Arial" panose="020B0604020202020204" pitchFamily="34" charset="0"/>
                <a:cs typeface="Arial" panose="020B0604020202020204" pitchFamily="34" charset="0"/>
              </a:rPr>
              <a:t>problème d’attention ou de concentration,</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confusion, perte de mémoire</a:t>
            </a:r>
          </a:p>
        </p:txBody>
      </p:sp>
      <p:sp>
        <p:nvSpPr>
          <p:cNvPr id="4" name="Footer Placeholder 1">
            <a:extLst>
              <a:ext uri="{FF2B5EF4-FFF2-40B4-BE49-F238E27FC236}">
                <a16:creationId xmlns:a16="http://schemas.microsoft.com/office/drawing/2014/main" id="{96F8C32F-6100-A3B1-DA33-AEB820FF2095}"/>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24713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25941" cy="686788"/>
          </a:xfrm>
        </p:spPr>
        <p:txBody>
          <a:bodyPr anchor="t">
            <a:normAutofit fontScale="90000"/>
          </a:bodyPr>
          <a:lstStyle/>
          <a:p>
            <a:r>
              <a:rPr lang="fr-CA"/>
              <a:t>Mécanismes de survie</a:t>
            </a: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32</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6" y="1839230"/>
            <a:ext cx="9646220" cy="430887"/>
          </a:xfrm>
          <a:prstGeom prst="rect">
            <a:avLst/>
          </a:prstGeom>
          <a:noFill/>
        </p:spPr>
        <p:txBody>
          <a:bodyPr wrap="square" rtlCol="0">
            <a:spAutoFit/>
          </a:bodyPr>
          <a:lstStyle/>
          <a:p>
            <a:pPr>
              <a:spcBef>
                <a:spcPts val="1000"/>
              </a:spcBef>
              <a:spcAft>
                <a:spcPts val="1000"/>
              </a:spcAft>
            </a:pPr>
            <a:r>
              <a:rPr lang="fr-CA" sz="2200" b="1">
                <a:solidFill>
                  <a:srgbClr val="AE71B6"/>
                </a:solidFill>
                <a:latin typeface="Arial" panose="020B0604020202020204" pitchFamily="34" charset="0"/>
                <a:cs typeface="Arial" panose="020B0604020202020204" pitchFamily="34" charset="0"/>
              </a:rPr>
              <a:t>Ces mécanismes peuvent être </a:t>
            </a:r>
            <a:r>
              <a:rPr lang="fr-CA" sz="2200">
                <a:latin typeface="Arial" panose="020B0604020202020204" pitchFamily="34" charset="0"/>
                <a:cs typeface="Arial" panose="020B0604020202020204" pitchFamily="34" charset="0"/>
              </a:rPr>
              <a:t>conscients ou inconscients.​</a:t>
            </a:r>
          </a:p>
        </p:txBody>
      </p:sp>
      <p:sp>
        <p:nvSpPr>
          <p:cNvPr id="4" name="TextBox 3">
            <a:extLst>
              <a:ext uri="{FF2B5EF4-FFF2-40B4-BE49-F238E27FC236}">
                <a16:creationId xmlns:a16="http://schemas.microsoft.com/office/drawing/2014/main" id="{87D738D2-A269-0C99-0A04-C3E7D14EBD53}"/>
              </a:ext>
            </a:extLst>
          </p:cNvPr>
          <p:cNvSpPr txBox="1"/>
          <p:nvPr/>
        </p:nvSpPr>
        <p:spPr>
          <a:xfrm>
            <a:off x="1714206" y="2484783"/>
            <a:ext cx="9367923" cy="3785652"/>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Dévoilement auprès de proches ou de professionnelles pour avoir du soutien​</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Participation à un groupe de survivantes​</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Développement ou approfondissement de la pratique d’une spiritualité, d’une religion, d’une culture</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Changements dans la vie (déménagement, changement d’emploi)​</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Consommation d’alcool ou de drogue​</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Prise de médicament​</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Automutilation ​</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Troubles alimentaires​</a:t>
            </a:r>
          </a:p>
          <a:p>
            <a:pPr marL="342900" indent="-342900">
              <a:spcBef>
                <a:spcPts val="300"/>
              </a:spcBef>
              <a:spcAft>
                <a:spcPts val="300"/>
              </a:spcAft>
              <a:buFont typeface="Arial" panose="020B0604020202020204" pitchFamily="34" charset="0"/>
              <a:buChar char="•"/>
            </a:pPr>
            <a:r>
              <a:rPr lang="fr-CA" sz="2000">
                <a:latin typeface="Arial" panose="020B0604020202020204" pitchFamily="34" charset="0"/>
                <a:cs typeface="Arial" panose="020B0604020202020204" pitchFamily="34" charset="0"/>
              </a:rPr>
              <a:t>Oubli de l’évènement traumatique</a:t>
            </a:r>
          </a:p>
        </p:txBody>
      </p:sp>
      <p:sp>
        <p:nvSpPr>
          <p:cNvPr id="5" name="Footer Placeholder 1">
            <a:extLst>
              <a:ext uri="{FF2B5EF4-FFF2-40B4-BE49-F238E27FC236}">
                <a16:creationId xmlns:a16="http://schemas.microsoft.com/office/drawing/2014/main" id="{556CA6E9-F055-C8B5-E94D-8F3F7EC7A36E}"/>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86252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4381793" cy="686788"/>
          </a:xfrm>
        </p:spPr>
        <p:txBody>
          <a:bodyPr anchor="t">
            <a:normAutofit fontScale="90000"/>
          </a:bodyPr>
          <a:lstStyle/>
          <a:p>
            <a:r>
              <a:rPr lang="fr-CA"/>
              <a:t>Le cheminement d'une survivante</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33</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669818"/>
            <a:ext cx="9405633" cy="2190343"/>
          </a:xfrm>
          <a:prstGeom prst="rect">
            <a:avLst/>
          </a:prstGeom>
          <a:noFill/>
        </p:spPr>
        <p:txBody>
          <a:bodyPr wrap="square" rtlCol="0">
            <a:spAutoFit/>
          </a:bodyPr>
          <a:lstStyle/>
          <a:p>
            <a:pPr>
              <a:spcBef>
                <a:spcPts val="800"/>
              </a:spcBef>
              <a:spcAft>
                <a:spcPts val="800"/>
              </a:spcAft>
            </a:pPr>
            <a:r>
              <a:rPr lang="fr-CA" sz="2200" b="1">
                <a:solidFill>
                  <a:srgbClr val="AE71B6"/>
                </a:solidFill>
                <a:latin typeface="Arial" panose="020B0604020202020204" pitchFamily="34" charset="0"/>
                <a:cs typeface="Arial" panose="020B0604020202020204" pitchFamily="34" charset="0"/>
              </a:rPr>
              <a:t>Il est possible de se rétablir après une agression à caractère sexuel. </a:t>
            </a:r>
          </a:p>
          <a:p>
            <a:pPr marL="342900" indent="-342900">
              <a:spcBef>
                <a:spcPts val="1000"/>
              </a:spcBef>
              <a:spcAft>
                <a:spcPts val="1000"/>
              </a:spcAft>
              <a:buFont typeface="Arial" panose="020B0604020202020204" pitchFamily="34" charset="0"/>
              <a:buChar char="•"/>
            </a:pPr>
            <a:r>
              <a:rPr lang="fr-CA" sz="2200">
                <a:solidFill>
                  <a:srgbClr val="1F1F1F"/>
                </a:solidFill>
                <a:latin typeface="Arial" panose="020B0604020202020204" pitchFamily="34" charset="0"/>
                <a:cs typeface="Arial" panose="020B0604020202020204" pitchFamily="34" charset="0"/>
              </a:rPr>
              <a:t>Phase 1 : le choc​</a:t>
            </a:r>
          </a:p>
          <a:p>
            <a:pPr marL="342900" indent="-342900">
              <a:spcBef>
                <a:spcPts val="1000"/>
              </a:spcBef>
              <a:spcAft>
                <a:spcPts val="1000"/>
              </a:spcAft>
              <a:buFont typeface="Arial" panose="020B0604020202020204" pitchFamily="34" charset="0"/>
              <a:buChar char="•"/>
            </a:pPr>
            <a:r>
              <a:rPr lang="fr-CA" sz="2200">
                <a:solidFill>
                  <a:srgbClr val="1F1F1F"/>
                </a:solidFill>
                <a:latin typeface="Arial" panose="020B0604020202020204" pitchFamily="34" charset="0"/>
                <a:cs typeface="Arial" panose="020B0604020202020204" pitchFamily="34" charset="0"/>
              </a:rPr>
              <a:t>Phase 2 : le réajustement​</a:t>
            </a:r>
          </a:p>
          <a:p>
            <a:pPr marL="342900" indent="-342900">
              <a:spcBef>
                <a:spcPts val="1000"/>
              </a:spcBef>
              <a:spcAft>
                <a:spcPts val="1000"/>
              </a:spcAft>
              <a:buFont typeface="Arial" panose="020B0604020202020204" pitchFamily="34" charset="0"/>
              <a:buChar char="•"/>
            </a:pPr>
            <a:r>
              <a:rPr lang="fr-CA" sz="2200">
                <a:solidFill>
                  <a:srgbClr val="1F1F1F"/>
                </a:solidFill>
                <a:latin typeface="Arial" panose="020B0604020202020204" pitchFamily="34" charset="0"/>
                <a:cs typeface="Arial" panose="020B0604020202020204" pitchFamily="34" charset="0"/>
              </a:rPr>
              <a:t>Phase 3 : l'intégration</a:t>
            </a:r>
          </a:p>
        </p:txBody>
      </p:sp>
      <p:sp>
        <p:nvSpPr>
          <p:cNvPr id="4" name="Footer Placeholder 1">
            <a:extLst>
              <a:ext uri="{FF2B5EF4-FFF2-40B4-BE49-F238E27FC236}">
                <a16:creationId xmlns:a16="http://schemas.microsoft.com/office/drawing/2014/main" id="{06E7110A-6E38-4DFA-3D8F-98E02218CB34}"/>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82400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598520" cy="686788"/>
          </a:xfrm>
        </p:spPr>
        <p:txBody>
          <a:bodyPr anchor="t">
            <a:normAutofit fontScale="90000"/>
          </a:bodyPr>
          <a:lstStyle/>
          <a:p>
            <a:r>
              <a:rPr lang="fr-CA">
                <a:solidFill>
                  <a:srgbClr val="AE71B6"/>
                </a:solidFill>
              </a:rPr>
              <a:t>Phase 1 : </a:t>
            </a:r>
            <a:r>
              <a:rPr lang="fr-CA"/>
              <a:t>Le choc</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5582"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34</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314700"/>
            <a:ext cx="8667466" cy="3149580"/>
          </a:xfrm>
          <a:prstGeom prst="rect">
            <a:avLst/>
          </a:prstGeom>
          <a:noFill/>
        </p:spPr>
        <p:txBody>
          <a:bodyPr wrap="square" lIns="91440" tIns="45720" rIns="91440" bIns="45720" rtlCol="0" anchor="t">
            <a:spAutoFit/>
          </a:bodyPr>
          <a:lstStyle/>
          <a:p>
            <a:pPr marL="342900" indent="-342900">
              <a:spcBef>
                <a:spcPts val="800"/>
              </a:spcBef>
              <a:spcAft>
                <a:spcPts val="800"/>
              </a:spcAft>
              <a:buFont typeface="Arial" panose="020B0604020202020204" pitchFamily="34" charset="0"/>
              <a:buChar char="•"/>
            </a:pPr>
            <a:r>
              <a:rPr lang="fr-CA" sz="2200">
                <a:latin typeface="Arial"/>
                <a:cs typeface="Arial"/>
              </a:rPr>
              <a:t>Pendant ou après l’agression à caractère sexuel​</a:t>
            </a:r>
          </a:p>
          <a:p>
            <a:pPr marL="342900" indent="-342900">
              <a:spcBef>
                <a:spcPts val="800"/>
              </a:spcBef>
              <a:spcAft>
                <a:spcPts val="800"/>
              </a:spcAft>
              <a:buFont typeface="Arial" panose="020B0604020202020204" pitchFamily="34" charset="0"/>
              <a:buChar char="•"/>
            </a:pPr>
            <a:r>
              <a:rPr lang="fr-CA" sz="2200">
                <a:latin typeface="Arial"/>
                <a:cs typeface="Arial"/>
              </a:rPr>
              <a:t>Confusion, désorientation​</a:t>
            </a:r>
          </a:p>
          <a:p>
            <a:pPr marL="342900" indent="-342900">
              <a:spcBef>
                <a:spcPts val="800"/>
              </a:spcBef>
              <a:spcAft>
                <a:spcPts val="800"/>
              </a:spcAft>
              <a:buFont typeface="Arial" panose="020B0604020202020204" pitchFamily="34" charset="0"/>
              <a:buChar char="•"/>
            </a:pPr>
            <a:r>
              <a:rPr lang="fr-CA" sz="2200">
                <a:latin typeface="Arial"/>
                <a:cs typeface="Arial"/>
              </a:rPr>
              <a:t>Difficulté à penser ou à s’exprimer clairement​</a:t>
            </a:r>
          </a:p>
          <a:p>
            <a:pPr marL="342900" indent="-342900">
              <a:spcBef>
                <a:spcPts val="800"/>
              </a:spcBef>
              <a:spcAft>
                <a:spcPts val="800"/>
              </a:spcAft>
              <a:buFont typeface="Arial" panose="020B0604020202020204" pitchFamily="34" charset="0"/>
              <a:buChar char="•"/>
            </a:pPr>
            <a:r>
              <a:rPr lang="fr-CA" sz="2200">
                <a:latin typeface="Arial"/>
                <a:cs typeface="Arial"/>
              </a:rPr>
              <a:t>Notion du temps qui devient floue​</a:t>
            </a:r>
          </a:p>
          <a:p>
            <a:pPr marL="342900" indent="-342900">
              <a:spcBef>
                <a:spcPts val="800"/>
              </a:spcBef>
              <a:spcAft>
                <a:spcPts val="800"/>
              </a:spcAft>
              <a:buFont typeface="Arial" panose="020B0604020202020204" pitchFamily="34" charset="0"/>
              <a:buChar char="•"/>
            </a:pPr>
            <a:r>
              <a:rPr lang="fr-CA" sz="2200">
                <a:latin typeface="Arial"/>
                <a:cs typeface="Arial"/>
              </a:rPr>
              <a:t>Peur extrême​</a:t>
            </a:r>
          </a:p>
          <a:p>
            <a:pPr marL="342900" indent="-342900">
              <a:spcBef>
                <a:spcPts val="800"/>
              </a:spcBef>
              <a:spcAft>
                <a:spcPts val="800"/>
              </a:spcAft>
              <a:buFont typeface="Arial" panose="020B0604020202020204" pitchFamily="34" charset="0"/>
              <a:buChar char="•"/>
            </a:pPr>
            <a:r>
              <a:rPr lang="fr-CA" sz="2200">
                <a:latin typeface="Arial"/>
                <a:cs typeface="Arial"/>
              </a:rPr>
              <a:t>Sentiment d’incrédulité (« C’est irréel, comme un cauchemar. »)</a:t>
            </a:r>
          </a:p>
        </p:txBody>
      </p:sp>
      <p:sp>
        <p:nvSpPr>
          <p:cNvPr id="4" name="Footer Placeholder 1">
            <a:extLst>
              <a:ext uri="{FF2B5EF4-FFF2-40B4-BE49-F238E27FC236}">
                <a16:creationId xmlns:a16="http://schemas.microsoft.com/office/drawing/2014/main" id="{ECE847BB-1EAD-90E3-4E38-8166BD495F55}"/>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864408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6" y="1026951"/>
            <a:ext cx="6897949" cy="686788"/>
          </a:xfrm>
        </p:spPr>
        <p:txBody>
          <a:bodyPr anchor="t">
            <a:normAutofit fontScale="90000"/>
          </a:bodyPr>
          <a:lstStyle/>
          <a:p>
            <a:r>
              <a:rPr lang="fr-CA"/>
              <a:t>Quoi faire durant la phase 1?</a:t>
            </a:r>
            <a:endParaRPr lang="en-US"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65521"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35</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001580"/>
            <a:ext cx="9377863" cy="4196020"/>
          </a:xfrm>
          <a:prstGeom prst="rect">
            <a:avLst/>
          </a:prstGeom>
          <a:noFill/>
        </p:spPr>
        <p:txBody>
          <a:bodyPr wrap="square" lIns="91440" tIns="45720" rIns="91440" bIns="45720" rtlCol="0" anchor="t">
            <a:spAutoFit/>
          </a:bodyPr>
          <a:lstStyle/>
          <a:p>
            <a:pPr marL="342900" indent="-342900">
              <a:spcBef>
                <a:spcPts val="400"/>
              </a:spcBef>
              <a:spcAft>
                <a:spcPts val="400"/>
              </a:spcAft>
              <a:buFont typeface="Arial" panose="020B0604020202020204" pitchFamily="34" charset="0"/>
              <a:buChar char="•"/>
            </a:pPr>
            <a:r>
              <a:rPr lang="fr-CA" sz="2000">
                <a:latin typeface="Arial"/>
                <a:cs typeface="Arial"/>
              </a:rPr>
              <a:t>Faire des exercices d’ancrage (</a:t>
            </a:r>
            <a:r>
              <a:rPr lang="fr-CA" sz="2000" i="1" err="1">
                <a:latin typeface="Arial"/>
                <a:cs typeface="Arial"/>
              </a:rPr>
              <a:t>grounding</a:t>
            </a:r>
            <a:r>
              <a:rPr lang="fr-CA" sz="2000">
                <a:latin typeface="Arial"/>
                <a:cs typeface="Arial"/>
              </a:rPr>
              <a:t>) ou de respiration (aident à revenir dans le présent)​</a:t>
            </a:r>
          </a:p>
          <a:p>
            <a:pPr marL="342900" indent="-342900">
              <a:spcBef>
                <a:spcPts val="400"/>
              </a:spcBef>
              <a:spcAft>
                <a:spcPts val="400"/>
              </a:spcAft>
              <a:buFont typeface="Arial" panose="020B0604020202020204" pitchFamily="34" charset="0"/>
              <a:buChar char="•"/>
            </a:pPr>
            <a:r>
              <a:rPr lang="fr-CA" sz="2000">
                <a:latin typeface="Arial"/>
                <a:cs typeface="Arial"/>
              </a:rPr>
              <a:t>Identifier des déclencheurs, des exercices de </a:t>
            </a:r>
            <a:r>
              <a:rPr lang="fr-CA" sz="2000" i="1" err="1">
                <a:latin typeface="Arial"/>
                <a:cs typeface="Arial"/>
              </a:rPr>
              <a:t>grounding</a:t>
            </a:r>
            <a:r>
              <a:rPr lang="fr-CA" sz="2000">
                <a:latin typeface="Arial"/>
                <a:cs typeface="Arial"/>
              </a:rPr>
              <a:t>, des espaces sécuritaires​</a:t>
            </a:r>
          </a:p>
          <a:p>
            <a:pPr marL="342900" indent="-342900">
              <a:spcBef>
                <a:spcPts val="400"/>
              </a:spcBef>
              <a:spcAft>
                <a:spcPts val="400"/>
              </a:spcAft>
              <a:buFont typeface="Arial" panose="020B0604020202020204" pitchFamily="34" charset="0"/>
              <a:buChar char="•"/>
            </a:pPr>
            <a:r>
              <a:rPr lang="fr-CA" sz="2000">
                <a:latin typeface="Arial"/>
                <a:cs typeface="Arial"/>
              </a:rPr>
              <a:t>En parler à l’entourage pour obtenir du soutien​</a:t>
            </a:r>
          </a:p>
          <a:p>
            <a:pPr marL="342900" indent="-342900">
              <a:spcBef>
                <a:spcPts val="400"/>
              </a:spcBef>
              <a:spcAft>
                <a:spcPts val="400"/>
              </a:spcAft>
              <a:buFont typeface="Arial" panose="020B0604020202020204" pitchFamily="34" charset="0"/>
              <a:buChar char="•"/>
            </a:pPr>
            <a:r>
              <a:rPr lang="fr-CA" sz="2000">
                <a:latin typeface="Arial"/>
                <a:cs typeface="Arial"/>
              </a:rPr>
              <a:t>Bouger de façon active​</a:t>
            </a:r>
          </a:p>
          <a:p>
            <a:pPr marL="342900" indent="-342900">
              <a:spcBef>
                <a:spcPts val="400"/>
              </a:spcBef>
              <a:spcAft>
                <a:spcPts val="400"/>
              </a:spcAft>
              <a:buFont typeface="Arial" panose="020B0604020202020204" pitchFamily="34" charset="0"/>
              <a:buChar char="•"/>
            </a:pPr>
            <a:r>
              <a:rPr lang="fr-CA" sz="2000">
                <a:latin typeface="Arial"/>
                <a:cs typeface="Arial"/>
              </a:rPr>
              <a:t>Se toucher des parties du corps pour ramener des sensations (les bras, les jambes)​</a:t>
            </a:r>
          </a:p>
          <a:p>
            <a:pPr marL="342900" indent="-342900">
              <a:spcBef>
                <a:spcPts val="400"/>
              </a:spcBef>
              <a:spcAft>
                <a:spcPts val="400"/>
              </a:spcAft>
              <a:buFont typeface="Arial" panose="020B0604020202020204" pitchFamily="34" charset="0"/>
              <a:buChar char="•"/>
            </a:pPr>
            <a:r>
              <a:rPr lang="fr-CA" sz="2000">
                <a:latin typeface="Arial"/>
                <a:cs typeface="Arial"/>
              </a:rPr>
              <a:t>Se distraire en faisant autre chose (dessiner, écrire, cuisiner)​</a:t>
            </a:r>
          </a:p>
          <a:p>
            <a:pPr marL="342900" indent="-342900">
              <a:spcBef>
                <a:spcPts val="400"/>
              </a:spcBef>
              <a:spcAft>
                <a:spcPts val="400"/>
              </a:spcAft>
              <a:buFont typeface="Arial" panose="020B0604020202020204" pitchFamily="34" charset="0"/>
              <a:buChar char="•"/>
            </a:pPr>
            <a:r>
              <a:rPr lang="fr-CA" sz="2000">
                <a:latin typeface="Arial"/>
                <a:cs typeface="Arial"/>
              </a:rPr>
              <a:t>Se dire qu’on est en sécurité, que c’est du passé​</a:t>
            </a:r>
          </a:p>
          <a:p>
            <a:pPr marL="342900" indent="-342900">
              <a:spcBef>
                <a:spcPts val="400"/>
              </a:spcBef>
              <a:spcAft>
                <a:spcPts val="400"/>
              </a:spcAft>
              <a:buFont typeface="Arial" panose="020B0604020202020204" pitchFamily="34" charset="0"/>
              <a:buChar char="•"/>
            </a:pPr>
            <a:r>
              <a:rPr lang="fr-CA" sz="2000">
                <a:latin typeface="Arial"/>
                <a:cs typeface="Arial"/>
              </a:rPr>
              <a:t>Engager ses sens</a:t>
            </a:r>
          </a:p>
        </p:txBody>
      </p:sp>
      <p:sp>
        <p:nvSpPr>
          <p:cNvPr id="4" name="Footer Placeholder 1">
            <a:extLst>
              <a:ext uri="{FF2B5EF4-FFF2-40B4-BE49-F238E27FC236}">
                <a16:creationId xmlns:a16="http://schemas.microsoft.com/office/drawing/2014/main" id="{13BBB96F-C509-9336-CC45-217961DD7C34}"/>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62429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598520" cy="686788"/>
          </a:xfrm>
        </p:spPr>
        <p:txBody>
          <a:bodyPr anchor="t">
            <a:normAutofit fontScale="90000"/>
          </a:bodyPr>
          <a:lstStyle/>
          <a:p>
            <a:r>
              <a:rPr lang="fr-CA">
                <a:solidFill>
                  <a:srgbClr val="AE71B6"/>
                </a:solidFill>
              </a:rPr>
              <a:t>Phase 2 : </a:t>
            </a:r>
            <a:r>
              <a:rPr lang="fr-CA"/>
              <a:t>Le réajustement</a:t>
            </a:r>
            <a:endParaRPr lang="en-US"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6" y="2314700"/>
            <a:ext cx="9324111" cy="3077766"/>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Quelques semaines après; la phase peut se poursuivre pendant</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plusieurs mois ​</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Système psychologique tente de s’adapter à l’événement et de le « digérer »​</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Souhaite oublier l’agression et reprendre sa vie en main​</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Difficulté de revenir au fonctionnement habituel, en raison des émotions, souvenirs, pensées désagréables qui l’envahissent</a:t>
            </a:r>
          </a:p>
        </p:txBody>
      </p:sp>
      <p:sp>
        <p:nvSpPr>
          <p:cNvPr id="4" name="Footer Placeholder 1">
            <a:extLst>
              <a:ext uri="{FF2B5EF4-FFF2-40B4-BE49-F238E27FC236}">
                <a16:creationId xmlns:a16="http://schemas.microsoft.com/office/drawing/2014/main" id="{4ED93E71-2FAA-6A39-527B-AE5596E8A3B9}"/>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05227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Déclencheurs </a:t>
            </a:r>
            <a:r>
              <a:rPr lang="fr-CA" i="1"/>
              <a:t>(triggers)</a:t>
            </a:r>
            <a:endParaRPr lang="en-US"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37</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183039"/>
            <a:ext cx="8341037" cy="2534027"/>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Toute chose qui nous rappelle un évènement ou une sensation passée et suscite des émotions fortes ou une réaction instinctive, inconsciente​</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Divers et différents selon les personnes​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Souvent reliés aux 5 sens : la vue, l’ouïe, l’odorat, le toucher, le goût</a:t>
            </a:r>
          </a:p>
        </p:txBody>
      </p:sp>
      <p:sp>
        <p:nvSpPr>
          <p:cNvPr id="4" name="Footer Placeholder 1">
            <a:extLst>
              <a:ext uri="{FF2B5EF4-FFF2-40B4-BE49-F238E27FC236}">
                <a16:creationId xmlns:a16="http://schemas.microsoft.com/office/drawing/2014/main" id="{1063D494-B1BA-E74D-6DCE-9872E9858FDA}"/>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959495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i="1">
                <a:latin typeface="Arial"/>
                <a:cs typeface="Arial"/>
              </a:rPr>
              <a:t>Flashbacks</a:t>
            </a:r>
            <a:endParaRPr lang="en-US" i="1">
              <a:latin typeface="Arial"/>
              <a:cs typeface="Arial"/>
            </a:endParaRPr>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38</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183039"/>
            <a:ext cx="9113305" cy="2400657"/>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Impression de « revivre » l’agression et que l’agression se déroule </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dans le présent​</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Corps réagit comme si ça se passe pour de vrai​</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Différents types de </a:t>
            </a:r>
            <a:r>
              <a:rPr lang="fr-CA" sz="2200" i="1">
                <a:latin typeface="Arial" panose="020B0604020202020204" pitchFamily="34" charset="0"/>
                <a:cs typeface="Arial" panose="020B0604020202020204" pitchFamily="34" charset="0"/>
              </a:rPr>
              <a:t>flashbacks​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Peuvent être intenses et difficiles</a:t>
            </a:r>
          </a:p>
        </p:txBody>
      </p:sp>
      <p:sp>
        <p:nvSpPr>
          <p:cNvPr id="4" name="Footer Placeholder 1">
            <a:extLst>
              <a:ext uri="{FF2B5EF4-FFF2-40B4-BE49-F238E27FC236}">
                <a16:creationId xmlns:a16="http://schemas.microsoft.com/office/drawing/2014/main" id="{DB14251C-EDA1-74FE-D041-545EBCBFEEDA}"/>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12084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441502" cy="686788"/>
          </a:xfrm>
        </p:spPr>
        <p:txBody>
          <a:bodyPr anchor="t">
            <a:normAutofit fontScale="90000"/>
          </a:bodyPr>
          <a:lstStyle/>
          <a:p>
            <a:r>
              <a:rPr lang="fr-CA"/>
              <a:t>Dissociation</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39</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183039"/>
            <a:ext cx="7596911" cy="2195473"/>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Impression d’être « déconnectée » de son corps, de ses pensées et de ses émotions​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Permet de s’échapper mentalement d’un évènement traumatisant​</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Différentes formes de dissociation</a:t>
            </a:r>
          </a:p>
        </p:txBody>
      </p:sp>
      <p:sp>
        <p:nvSpPr>
          <p:cNvPr id="4" name="Footer Placeholder 1">
            <a:extLst>
              <a:ext uri="{FF2B5EF4-FFF2-40B4-BE49-F238E27FC236}">
                <a16:creationId xmlns:a16="http://schemas.microsoft.com/office/drawing/2014/main" id="{708DD773-5D2B-5659-2913-3FCEAE2646D5}"/>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416936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5" name="Footer Placeholder 1">
            <a:extLst>
              <a:ext uri="{FF2B5EF4-FFF2-40B4-BE49-F238E27FC236}">
                <a16:creationId xmlns:a16="http://schemas.microsoft.com/office/drawing/2014/main" id="{A1627733-15E5-0E74-A27D-8D2118CFD721}"/>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
        <p:nvSpPr>
          <p:cNvPr id="11" name="Title 1">
            <a:extLst>
              <a:ext uri="{FF2B5EF4-FFF2-40B4-BE49-F238E27FC236}">
                <a16:creationId xmlns:a16="http://schemas.microsoft.com/office/drawing/2014/main" id="{93CB3B16-5EC6-C4BC-B1BB-CBBB6ADEC6E3}"/>
              </a:ext>
            </a:extLst>
          </p:cNvPr>
          <p:cNvSpPr>
            <a:spLocks noGrp="1"/>
          </p:cNvSpPr>
          <p:nvPr>
            <p:ph type="title"/>
          </p:nvPr>
        </p:nvSpPr>
        <p:spPr>
          <a:xfrm>
            <a:off x="1714207" y="1032009"/>
            <a:ext cx="7706883" cy="686788"/>
          </a:xfrm>
        </p:spPr>
        <p:txBody>
          <a:bodyPr anchor="t">
            <a:normAutofit fontScale="90000"/>
          </a:bodyPr>
          <a:lstStyle/>
          <a:p>
            <a:r>
              <a:rPr lang="fr-CA">
                <a:latin typeface="Arial"/>
                <a:cs typeface="Arial"/>
              </a:rPr>
              <a:t>Présentations</a:t>
            </a:r>
            <a:br>
              <a:rPr lang="fr-CA"/>
            </a:br>
            <a:br>
              <a:rPr lang="fr-CA"/>
            </a:br>
            <a:endParaRPr lang="fr-CA"/>
          </a:p>
        </p:txBody>
      </p:sp>
      <p:sp>
        <p:nvSpPr>
          <p:cNvPr id="14" name="Oval 13">
            <a:extLst>
              <a:ext uri="{FF2B5EF4-FFF2-40B4-BE49-F238E27FC236}">
                <a16:creationId xmlns:a16="http://schemas.microsoft.com/office/drawing/2014/main" id="{F8D9923A-8F9F-922A-77F3-80669F5ABD4B}"/>
              </a:ext>
            </a:extLst>
          </p:cNvPr>
          <p:cNvSpPr/>
          <p:nvPr/>
        </p:nvSpPr>
        <p:spPr>
          <a:xfrm>
            <a:off x="1162049" y="2389718"/>
            <a:ext cx="2963332" cy="2973915"/>
          </a:xfrm>
          <a:prstGeom prst="ellipse">
            <a:avLst/>
          </a:prstGeom>
          <a:noFill/>
          <a:ln w="28575">
            <a:solidFill>
              <a:srgbClr val="F39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4E94566-9C63-4FD8-6E31-CAC8516AC06B}"/>
              </a:ext>
            </a:extLst>
          </p:cNvPr>
          <p:cNvSpPr txBox="1"/>
          <p:nvPr/>
        </p:nvSpPr>
        <p:spPr>
          <a:xfrm>
            <a:off x="1735665" y="3323167"/>
            <a:ext cx="1820334"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CA" sz="3600" b="1" dirty="0">
                <a:solidFill>
                  <a:srgbClr val="AE71B6"/>
                </a:solidFill>
                <a:latin typeface="Arial"/>
              </a:rPr>
              <a:t>Maïra Martin</a:t>
            </a:r>
            <a:endParaRPr lang="en-US" sz="3600" dirty="0">
              <a:solidFill>
                <a:srgbClr val="AE71B6"/>
              </a:solidFill>
              <a:latin typeface="Arial"/>
              <a:cs typeface="Arial"/>
            </a:endParaRPr>
          </a:p>
        </p:txBody>
      </p:sp>
      <p:sp>
        <p:nvSpPr>
          <p:cNvPr id="2" name="Oval 1">
            <a:extLst>
              <a:ext uri="{FF2B5EF4-FFF2-40B4-BE49-F238E27FC236}">
                <a16:creationId xmlns:a16="http://schemas.microsoft.com/office/drawing/2014/main" id="{A64544BB-0E3B-9B94-5DE1-2FBEFE3A67DD}"/>
              </a:ext>
            </a:extLst>
          </p:cNvPr>
          <p:cNvSpPr/>
          <p:nvPr/>
        </p:nvSpPr>
        <p:spPr>
          <a:xfrm>
            <a:off x="4749798" y="2400301"/>
            <a:ext cx="2963332" cy="2973915"/>
          </a:xfrm>
          <a:prstGeom prst="ellipse">
            <a:avLst/>
          </a:prstGeom>
          <a:noFill/>
          <a:ln w="28575">
            <a:solidFill>
              <a:srgbClr val="F39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0992E9-8541-7D43-F620-F92669B62A50}"/>
              </a:ext>
            </a:extLst>
          </p:cNvPr>
          <p:cNvSpPr txBox="1"/>
          <p:nvPr/>
        </p:nvSpPr>
        <p:spPr>
          <a:xfrm>
            <a:off x="4910664" y="3323167"/>
            <a:ext cx="2688167"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CA" sz="3600" b="1" dirty="0">
                <a:solidFill>
                  <a:srgbClr val="AE71B6"/>
                </a:solidFill>
                <a:latin typeface="Arial"/>
              </a:rPr>
              <a:t>Michelle Petersen</a:t>
            </a:r>
            <a:endParaRPr lang="fr-CA" sz="3600" b="1" dirty="0">
              <a:solidFill>
                <a:srgbClr val="AE71B6"/>
              </a:solidFill>
              <a:latin typeface="Arial"/>
              <a:cs typeface="Arial"/>
            </a:endParaRPr>
          </a:p>
        </p:txBody>
      </p:sp>
      <p:sp>
        <p:nvSpPr>
          <p:cNvPr id="4" name="Oval 3">
            <a:extLst>
              <a:ext uri="{FF2B5EF4-FFF2-40B4-BE49-F238E27FC236}">
                <a16:creationId xmlns:a16="http://schemas.microsoft.com/office/drawing/2014/main" id="{4CE15B93-C17E-F5CB-EFE6-D60246778577}"/>
              </a:ext>
            </a:extLst>
          </p:cNvPr>
          <p:cNvSpPr/>
          <p:nvPr/>
        </p:nvSpPr>
        <p:spPr>
          <a:xfrm>
            <a:off x="8369298" y="2410884"/>
            <a:ext cx="2963332" cy="2973915"/>
          </a:xfrm>
          <a:prstGeom prst="ellipse">
            <a:avLst/>
          </a:prstGeom>
          <a:noFill/>
          <a:ln w="28575">
            <a:solidFill>
              <a:srgbClr val="F39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88F396-3392-48CB-91F6-C0B557AB7F68}"/>
              </a:ext>
            </a:extLst>
          </p:cNvPr>
          <p:cNvSpPr txBox="1"/>
          <p:nvPr/>
        </p:nvSpPr>
        <p:spPr>
          <a:xfrm>
            <a:off x="8371414" y="3344333"/>
            <a:ext cx="2963334"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CA" sz="3600" b="1">
                <a:solidFill>
                  <a:srgbClr val="AE71B6"/>
                </a:solidFill>
                <a:latin typeface="Arial"/>
              </a:rPr>
              <a:t>Danielle </a:t>
            </a:r>
            <a:r>
              <a:rPr lang="fr-CA" sz="3600" b="1" err="1">
                <a:solidFill>
                  <a:srgbClr val="AE71B6"/>
                </a:solidFill>
                <a:latin typeface="Arial"/>
              </a:rPr>
              <a:t>Hnatyshyn</a:t>
            </a:r>
            <a:endParaRPr lang="fr-CA" sz="3600" b="1" err="1">
              <a:solidFill>
                <a:srgbClr val="AE71B6"/>
              </a:solidFill>
              <a:latin typeface="Arial"/>
              <a:cs typeface="Arial"/>
            </a:endParaRPr>
          </a:p>
        </p:txBody>
      </p:sp>
    </p:spTree>
    <p:extLst>
      <p:ext uri="{BB962C8B-B14F-4D97-AF65-F5344CB8AC3E}">
        <p14:creationId xmlns:p14="http://schemas.microsoft.com/office/powerpoint/2010/main" val="3426043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596910" cy="686788"/>
          </a:xfrm>
        </p:spPr>
        <p:txBody>
          <a:bodyPr anchor="t">
            <a:normAutofit fontScale="90000"/>
          </a:bodyPr>
          <a:lstStyle/>
          <a:p>
            <a:r>
              <a:rPr lang="fr-CA"/>
              <a:t>Durant un épisode de </a:t>
            </a:r>
            <a:br>
              <a:rPr lang="fr-CA"/>
            </a:br>
            <a:r>
              <a:rPr lang="fr-CA" i="1"/>
              <a:t>flashback</a:t>
            </a:r>
            <a:r>
              <a:rPr lang="fr-CA"/>
              <a:t> ou de dissociation</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40</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6" y="2570301"/>
            <a:ext cx="9871780" cy="3257302"/>
          </a:xfrm>
          <a:prstGeom prst="rect">
            <a:avLst/>
          </a:prstGeom>
          <a:noFill/>
        </p:spPr>
        <p:txBody>
          <a:bodyPr wrap="square" lIns="91440" tIns="45720" rIns="91440" bIns="45720" rtlCol="0" anchor="t">
            <a:spAutoFit/>
          </a:bodyPr>
          <a:lstStyle/>
          <a:p>
            <a:pPr marL="342900" indent="-342900">
              <a:spcBef>
                <a:spcPts val="800"/>
              </a:spcBef>
              <a:spcAft>
                <a:spcPts val="800"/>
              </a:spcAft>
              <a:buFont typeface="Arial" panose="020B0604020202020204" pitchFamily="34" charset="0"/>
              <a:buChar char="•"/>
            </a:pPr>
            <a:r>
              <a:rPr lang="fr-CA" sz="2200">
                <a:latin typeface="Arial"/>
                <a:cs typeface="Arial"/>
              </a:rPr>
              <a:t>Respirer!!!​</a:t>
            </a:r>
          </a:p>
          <a:p>
            <a:pPr marL="342900" indent="-342900">
              <a:spcBef>
                <a:spcPts val="1000"/>
              </a:spcBef>
              <a:spcAft>
                <a:spcPts val="1000"/>
              </a:spcAft>
              <a:buFont typeface="Arial" panose="020B0604020202020204" pitchFamily="34" charset="0"/>
              <a:buChar char="•"/>
            </a:pPr>
            <a:r>
              <a:rPr lang="fr-CA" sz="2200">
                <a:latin typeface="Arial"/>
                <a:cs typeface="Arial"/>
              </a:rPr>
              <a:t>Utiliser vos 5 sens pour reprendre contact avec :​</a:t>
            </a:r>
          </a:p>
          <a:p>
            <a:pPr marL="800100" lvl="1" indent="-342900">
              <a:spcBef>
                <a:spcPts val="400"/>
              </a:spcBef>
              <a:spcAft>
                <a:spcPts val="400"/>
              </a:spcAft>
              <a:buFont typeface="Courier New" panose="02070309020205020404" pitchFamily="49" charset="0"/>
              <a:buChar char="o"/>
            </a:pPr>
            <a:r>
              <a:rPr lang="fr-CA" sz="2000">
                <a:latin typeface="Arial"/>
                <a:cs typeface="Arial"/>
              </a:rPr>
              <a:t>le corps (glace, huile essentielle, objet symbolique, animal domestique)​</a:t>
            </a:r>
          </a:p>
          <a:p>
            <a:pPr marL="800100" lvl="1" indent="-342900">
              <a:spcBef>
                <a:spcPts val="400"/>
              </a:spcBef>
              <a:spcAft>
                <a:spcPts val="400"/>
              </a:spcAft>
              <a:buFont typeface="Courier New" panose="02070309020205020404" pitchFamily="49" charset="0"/>
              <a:buChar char="o"/>
            </a:pPr>
            <a:r>
              <a:rPr lang="fr-CA" sz="2000">
                <a:latin typeface="Arial"/>
                <a:cs typeface="Arial"/>
              </a:rPr>
              <a:t>la réalité (s’orienter dans le temps et l’espace)​</a:t>
            </a:r>
          </a:p>
          <a:p>
            <a:pPr marL="800100" lvl="1" indent="-342900">
              <a:spcBef>
                <a:spcPts val="400"/>
              </a:spcBef>
              <a:spcAft>
                <a:spcPts val="400"/>
              </a:spcAft>
              <a:buFont typeface="Courier New" panose="02070309020205020404" pitchFamily="49" charset="0"/>
              <a:buChar char="o"/>
            </a:pPr>
            <a:r>
              <a:rPr lang="fr-CA" sz="2000">
                <a:latin typeface="Arial"/>
                <a:cs typeface="Arial"/>
              </a:rPr>
              <a:t>le moment présent (« Je suis en train de me souvenir. J’ai peur mais je suis correcte maintenant. Je suis en sécurité. »)​</a:t>
            </a:r>
          </a:p>
          <a:p>
            <a:pPr marL="342900" indent="-342900">
              <a:spcBef>
                <a:spcPts val="1000"/>
              </a:spcBef>
              <a:spcAft>
                <a:spcPts val="1000"/>
              </a:spcAft>
              <a:buFont typeface="Arial" panose="020B0604020202020204" pitchFamily="34" charset="0"/>
              <a:buChar char="•"/>
            </a:pPr>
            <a:r>
              <a:rPr lang="fr-CA" sz="2200">
                <a:latin typeface="Arial"/>
                <a:cs typeface="Arial"/>
              </a:rPr>
              <a:t>Faire preuve de patience et de compassion envers soi</a:t>
            </a:r>
          </a:p>
        </p:txBody>
      </p:sp>
      <p:sp>
        <p:nvSpPr>
          <p:cNvPr id="4" name="Footer Placeholder 1">
            <a:extLst>
              <a:ext uri="{FF2B5EF4-FFF2-40B4-BE49-F238E27FC236}">
                <a16:creationId xmlns:a16="http://schemas.microsoft.com/office/drawing/2014/main" id="{3745E292-2BB1-4E54-1382-A3063CEB82CC}"/>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180428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7596910" cy="686788"/>
          </a:xfrm>
        </p:spPr>
        <p:txBody>
          <a:bodyPr anchor="t">
            <a:normAutofit fontScale="90000"/>
          </a:bodyPr>
          <a:lstStyle/>
          <a:p>
            <a:r>
              <a:rPr lang="fr-CA"/>
              <a:t>Après un épisode de </a:t>
            </a:r>
            <a:br>
              <a:rPr lang="fr-CA"/>
            </a:br>
            <a:r>
              <a:rPr lang="fr-CA" i="1"/>
              <a:t>flashback</a:t>
            </a:r>
            <a:r>
              <a:rPr lang="fr-CA"/>
              <a:t> ou de dissociation</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41</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791754"/>
            <a:ext cx="8432538" cy="2195473"/>
          </a:xfrm>
          <a:prstGeom prst="rect">
            <a:avLst/>
          </a:prstGeom>
          <a:noFill/>
        </p:spPr>
        <p:txBody>
          <a:bodyPr wrap="square" rtlCol="0">
            <a:spAutoFit/>
          </a:bodyPr>
          <a:lstStyle/>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Identifier des exercices d’ancrage (grounding) qui pourraient</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fonctionner et les pratiquer​</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Identifier des déclencheurs que vous avez eus dans le passé ou en anticiper certains​</a:t>
            </a:r>
          </a:p>
          <a:p>
            <a:pPr marL="342900" indent="-342900">
              <a:spcBef>
                <a:spcPts val="800"/>
              </a:spcBef>
              <a:spcAft>
                <a:spcPts val="800"/>
              </a:spcAft>
              <a:buFont typeface="Arial" panose="020B0604020202020204" pitchFamily="34" charset="0"/>
              <a:buChar char="•"/>
            </a:pPr>
            <a:r>
              <a:rPr lang="fr-CA" sz="2200">
                <a:latin typeface="Arial" panose="020B0604020202020204" pitchFamily="34" charset="0"/>
                <a:cs typeface="Arial" panose="020B0604020202020204" pitchFamily="34" charset="0"/>
              </a:rPr>
              <a:t>Identifier des espaces sécuritaires (réels ou imaginaires)</a:t>
            </a:r>
          </a:p>
        </p:txBody>
      </p:sp>
      <p:sp>
        <p:nvSpPr>
          <p:cNvPr id="4" name="Footer Placeholder 1">
            <a:extLst>
              <a:ext uri="{FF2B5EF4-FFF2-40B4-BE49-F238E27FC236}">
                <a16:creationId xmlns:a16="http://schemas.microsoft.com/office/drawing/2014/main" id="{BF29AB1F-4E18-F478-91E7-E8025A475CC1}"/>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208297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6" y="1026951"/>
            <a:ext cx="6897949" cy="686788"/>
          </a:xfrm>
        </p:spPr>
        <p:txBody>
          <a:bodyPr anchor="t">
            <a:normAutofit fontScale="90000"/>
          </a:bodyPr>
          <a:lstStyle/>
          <a:p>
            <a:r>
              <a:rPr lang="fr-CA"/>
              <a:t>Quoi faire durant la phase 2?</a:t>
            </a:r>
            <a:endParaRPr lang="en-US"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65521"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42</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232626"/>
            <a:ext cx="9000409" cy="3313728"/>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En parler à des personnes de confiance ​</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Consulter un ou une professionnelle, comme une intervenante dans un CALACS ou une psychothérapeute​</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Rejoindre un groupe de survivantes​</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Adopter des loisirs qui font du bien (activité sportive, lecture, peinture, etc.)​</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Développer ou approfondir une spiritualité ou ses liens à une culture​</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Faire de la méditation, du yoga, des techniques d’autodéfense…</a:t>
            </a:r>
          </a:p>
        </p:txBody>
      </p:sp>
      <p:sp>
        <p:nvSpPr>
          <p:cNvPr id="4" name="Footer Placeholder 1">
            <a:extLst>
              <a:ext uri="{FF2B5EF4-FFF2-40B4-BE49-F238E27FC236}">
                <a16:creationId xmlns:a16="http://schemas.microsoft.com/office/drawing/2014/main" id="{D8FA2F6E-3671-7A3B-7C31-FAF72831823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273653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598520" cy="686788"/>
          </a:xfrm>
        </p:spPr>
        <p:txBody>
          <a:bodyPr anchor="t">
            <a:normAutofit fontScale="90000"/>
          </a:bodyPr>
          <a:lstStyle/>
          <a:p>
            <a:r>
              <a:rPr lang="fr-CA">
                <a:solidFill>
                  <a:srgbClr val="AE71B6"/>
                </a:solidFill>
              </a:rPr>
              <a:t>Phase 3 : </a:t>
            </a:r>
            <a:r>
              <a:rPr lang="fr-CA"/>
              <a:t>L'intégration</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35704"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43</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387086"/>
            <a:ext cx="9575885" cy="1959511"/>
          </a:xfrm>
          <a:prstGeom prst="rect">
            <a:avLst/>
          </a:prstGeom>
          <a:noFill/>
        </p:spPr>
        <p:txBody>
          <a:bodyPr wrap="square" rtlCol="0">
            <a:spAutoFit/>
          </a:bodyPr>
          <a:lstStyle/>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​Diminution progressive de l’intensité des émotions, résolution </a:t>
            </a:r>
            <a:br>
              <a:rPr lang="fr-CA" sz="2200">
                <a:latin typeface="Arial" panose="020B0604020202020204" pitchFamily="34" charset="0"/>
                <a:cs typeface="Arial" panose="020B0604020202020204" pitchFamily="34" charset="0"/>
              </a:rPr>
            </a:br>
            <a:r>
              <a:rPr lang="fr-CA" sz="2200">
                <a:latin typeface="Arial" panose="020B0604020202020204" pitchFamily="34" charset="0"/>
                <a:cs typeface="Arial" panose="020B0604020202020204" pitchFamily="34" charset="0"/>
              </a:rPr>
              <a:t>progressive des différents impacts​</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Retrouve l’intérêt, reprend des activités​</a:t>
            </a:r>
          </a:p>
          <a:p>
            <a:pPr marL="342900" indent="-342900">
              <a:spcBef>
                <a:spcPts val="1000"/>
              </a:spcBef>
              <a:spcAft>
                <a:spcPts val="1000"/>
              </a:spcAft>
              <a:buFont typeface="Arial" panose="020B0604020202020204" pitchFamily="34" charset="0"/>
              <a:buChar char="•"/>
            </a:pPr>
            <a:r>
              <a:rPr lang="fr-CA" sz="2200">
                <a:latin typeface="Arial" panose="020B0604020202020204" pitchFamily="34" charset="0"/>
                <a:cs typeface="Arial" panose="020B0604020202020204" pitchFamily="34" charset="0"/>
              </a:rPr>
              <a:t>Peut penser à l’événement sans être déstabilisée</a:t>
            </a:r>
          </a:p>
        </p:txBody>
      </p:sp>
      <p:sp>
        <p:nvSpPr>
          <p:cNvPr id="5" name="Footer Placeholder 1">
            <a:extLst>
              <a:ext uri="{FF2B5EF4-FFF2-40B4-BE49-F238E27FC236}">
                <a16:creationId xmlns:a16="http://schemas.microsoft.com/office/drawing/2014/main" id="{25914804-ADB4-0CD7-F30F-599F0011F09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503352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6" y="1026951"/>
            <a:ext cx="6897949" cy="686788"/>
          </a:xfrm>
        </p:spPr>
        <p:txBody>
          <a:bodyPr anchor="t">
            <a:normAutofit fontScale="90000"/>
          </a:bodyPr>
          <a:lstStyle/>
          <a:p>
            <a:r>
              <a:rPr lang="fr-CA"/>
              <a:t>Quoi faire durant la phase 3?</a:t>
            </a:r>
            <a:endParaRPr lang="fr-CA"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65521"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44</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1919439"/>
            <a:ext cx="9301624" cy="4298613"/>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Explorer sa créativité (l’écriture, la musique, la peinture)​</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Faire du bénévolat, s’impliquer dans la cause​</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Poursuivre le développement personnel (ateliers, lecture)​</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Trouver ou donner un sens à ce qui est arrivé​</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Revenir aux stratégies de la phase 2 au besoin​</a:t>
            </a:r>
          </a:p>
          <a:p>
            <a:pPr marL="342900" indent="-342900">
              <a:spcBef>
                <a:spcPts val="400"/>
              </a:spcBef>
              <a:spcAft>
                <a:spcPts val="400"/>
              </a:spcAft>
              <a:buFont typeface="Arial" panose="020B0604020202020204" pitchFamily="34" charset="0"/>
              <a:buChar char="•"/>
            </a:pPr>
            <a:r>
              <a:rPr lang="fr-CA" sz="2200">
                <a:latin typeface="Arial" panose="020B0604020202020204" pitchFamily="34" charset="0"/>
                <a:cs typeface="Arial" panose="020B0604020202020204" pitchFamily="34" charset="0"/>
              </a:rPr>
              <a:t>Si les impacts persistent et deviennent chroniques : ​</a:t>
            </a:r>
          </a:p>
          <a:p>
            <a:pPr marL="800100" lvl="1" indent="-342900">
              <a:spcBef>
                <a:spcPts val="400"/>
              </a:spcBef>
              <a:spcAft>
                <a:spcPts val="400"/>
              </a:spcAft>
              <a:buFont typeface="Courier New" panose="02070309020205020404" pitchFamily="49" charset="0"/>
              <a:buChar char="o"/>
            </a:pPr>
            <a:r>
              <a:rPr lang="fr-CA" sz="2000">
                <a:latin typeface="Arial" panose="020B0604020202020204" pitchFamily="34" charset="0"/>
                <a:cs typeface="Arial" panose="020B0604020202020204" pitchFamily="34" charset="0"/>
              </a:rPr>
              <a:t>Il peut s’agir d’un trouble de stress post-traumatique. ​</a:t>
            </a:r>
          </a:p>
          <a:p>
            <a:pPr marL="800100" lvl="1" indent="-342900">
              <a:spcBef>
                <a:spcPts val="400"/>
              </a:spcBef>
              <a:spcAft>
                <a:spcPts val="400"/>
              </a:spcAft>
              <a:buFont typeface="Courier New" panose="02070309020205020404" pitchFamily="49" charset="0"/>
              <a:buChar char="o"/>
            </a:pPr>
            <a:r>
              <a:rPr lang="fr-CA" sz="2000">
                <a:latin typeface="Arial" panose="020B0604020202020204" pitchFamily="34" charset="0"/>
                <a:cs typeface="Arial" panose="020B0604020202020204" pitchFamily="34" charset="0"/>
              </a:rPr>
              <a:t>Il est important de consulter une personne professionnelle spécialisée pour de l’aide. ​</a:t>
            </a:r>
          </a:p>
          <a:p>
            <a:pPr marL="800100" lvl="1" indent="-342900">
              <a:spcBef>
                <a:spcPts val="400"/>
              </a:spcBef>
              <a:spcAft>
                <a:spcPts val="400"/>
              </a:spcAft>
              <a:buFont typeface="Courier New" panose="02070309020205020404" pitchFamily="49" charset="0"/>
              <a:buChar char="o"/>
            </a:pPr>
            <a:r>
              <a:rPr lang="fr-CA" sz="2000">
                <a:latin typeface="Arial" panose="020B0604020202020204" pitchFamily="34" charset="0"/>
                <a:cs typeface="Arial" panose="020B0604020202020204" pitchFamily="34" charset="0"/>
              </a:rPr>
              <a:t>Il est possible de se rétablir.</a:t>
            </a:r>
          </a:p>
        </p:txBody>
      </p:sp>
      <p:sp>
        <p:nvSpPr>
          <p:cNvPr id="5" name="Footer Placeholder 1">
            <a:extLst>
              <a:ext uri="{FF2B5EF4-FFF2-40B4-BE49-F238E27FC236}">
                <a16:creationId xmlns:a16="http://schemas.microsoft.com/office/drawing/2014/main" id="{CCF4877A-1D52-6AF1-1754-20FC035AE2E2}"/>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102867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rmAutofit/>
          </a:bodyPr>
          <a:lstStyle/>
          <a:p>
            <a:r>
              <a:rPr lang="fr-CA" sz="10000">
                <a:solidFill>
                  <a:srgbClr val="AE71B6"/>
                </a:solidFill>
              </a:rPr>
              <a:t>Conclusion</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1A1EB5C7-190E-FB62-A04B-6E4CFC04E2F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04418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7" y="1026951"/>
            <a:ext cx="6598520" cy="686788"/>
          </a:xfrm>
        </p:spPr>
        <p:txBody>
          <a:bodyPr anchor="t">
            <a:normAutofit fontScale="90000"/>
          </a:bodyPr>
          <a:lstStyle/>
          <a:p>
            <a:r>
              <a:rPr lang="fr-CA"/>
              <a:t>Ressources disponibles</a:t>
            </a:r>
            <a:endParaRPr lang="en-US" i="1"/>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4176"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714207" y="2225721"/>
            <a:ext cx="6348565" cy="2636619"/>
          </a:xfrm>
          <a:prstGeom prst="rect">
            <a:avLst/>
          </a:prstGeom>
          <a:noFill/>
        </p:spPr>
        <p:txBody>
          <a:bodyPr wrap="square" lIns="91440" tIns="45720" rIns="91440" bIns="45720" rtlCol="0" anchor="t">
            <a:spAutoFit/>
          </a:bodyPr>
          <a:lstStyle/>
          <a:p>
            <a:pPr marL="342900" indent="-342900">
              <a:spcBef>
                <a:spcPts val="1000"/>
              </a:spcBef>
              <a:spcAft>
                <a:spcPts val="1000"/>
              </a:spcAft>
              <a:buFont typeface="Arial" panose="020B0604020202020204" pitchFamily="34" charset="0"/>
              <a:buChar char="•"/>
            </a:pPr>
            <a:r>
              <a:rPr lang="fr-CA" sz="2200">
                <a:latin typeface="Arial"/>
                <a:cs typeface="Arial"/>
              </a:rPr>
              <a:t>​Ligne </a:t>
            </a:r>
            <a:r>
              <a:rPr lang="fr-CA" sz="2200" err="1">
                <a:latin typeface="Arial"/>
                <a:cs typeface="Arial"/>
              </a:rPr>
              <a:t>Fem’aide</a:t>
            </a:r>
            <a:r>
              <a:rPr lang="fr-CA" sz="2200">
                <a:latin typeface="Arial"/>
                <a:cs typeface="Arial"/>
              </a:rPr>
              <a:t> : </a:t>
            </a:r>
            <a:br>
              <a:rPr lang="fr-CA" sz="2200">
                <a:latin typeface="Arial" panose="020B0604020202020204" pitchFamily="34" charset="0"/>
                <a:cs typeface="Arial" panose="020B0604020202020204" pitchFamily="34" charset="0"/>
              </a:rPr>
            </a:br>
            <a:r>
              <a:rPr lang="fr-CA" sz="2200">
                <a:latin typeface="Arial"/>
                <a:cs typeface="Arial"/>
              </a:rPr>
              <a:t>1 877 336-2433, </a:t>
            </a:r>
            <a:r>
              <a:rPr lang="fr-CA" sz="2200" u="sng">
                <a:solidFill>
                  <a:srgbClr val="AE71B6"/>
                </a:solidFill>
                <a:latin typeface="Arial"/>
                <a:cs typeface="Arial"/>
              </a:rPr>
              <a:t>https://femaide.ca/</a:t>
            </a:r>
          </a:p>
          <a:p>
            <a:pPr marL="342900" indent="-342900">
              <a:spcBef>
                <a:spcPts val="1000"/>
              </a:spcBef>
              <a:spcAft>
                <a:spcPts val="1000"/>
              </a:spcAft>
              <a:buFont typeface="Arial" panose="020B0604020202020204" pitchFamily="34" charset="0"/>
              <a:buChar char="•"/>
            </a:pPr>
            <a:r>
              <a:rPr lang="fr-CA" sz="2200">
                <a:latin typeface="Arial"/>
                <a:cs typeface="Arial"/>
              </a:rPr>
              <a:t>Centre d’aide et de lutte contre les agressions à caractère sexuel ou centre pour femmes :</a:t>
            </a:r>
            <a:br>
              <a:rPr lang="fr-CA" sz="2200">
                <a:latin typeface="Arial"/>
                <a:cs typeface="Arial"/>
              </a:rPr>
            </a:br>
            <a:r>
              <a:rPr lang="fr-CA" sz="2200">
                <a:solidFill>
                  <a:srgbClr val="AE71B6"/>
                </a:solidFill>
                <a:latin typeface="Arial"/>
                <a:cs typeface="Arial"/>
                <a:hlinkClick r:id="rId5">
                  <a:extLst>
                    <a:ext uri="{A12FA001-AC4F-418D-AE19-62706E023703}">
                      <ahyp:hlinkClr xmlns:ahyp="http://schemas.microsoft.com/office/drawing/2018/hyperlinkcolor" val="tx"/>
                    </a:ext>
                  </a:extLst>
                </a:hlinkClick>
              </a:rPr>
              <a:t>https://aocvf.ca/services-aux-femmes/​</a:t>
            </a:r>
            <a:endParaRPr lang="fr-CA" sz="2200">
              <a:solidFill>
                <a:srgbClr val="AE71B6"/>
              </a:solidFill>
              <a:latin typeface="Arial"/>
              <a:cs typeface="Arial"/>
            </a:endParaRPr>
          </a:p>
          <a:p>
            <a:pPr marL="342900" indent="-342900">
              <a:spcBef>
                <a:spcPts val="1000"/>
              </a:spcBef>
              <a:spcAft>
                <a:spcPts val="1000"/>
              </a:spcAft>
              <a:buFont typeface="Arial" panose="020B0604020202020204" pitchFamily="34" charset="0"/>
              <a:buChar char="•"/>
            </a:pPr>
            <a:r>
              <a:rPr lang="fr-CA" sz="2200">
                <a:latin typeface="Arial"/>
                <a:cs typeface="Arial"/>
              </a:rPr>
              <a:t>Aide professionnelle</a:t>
            </a:r>
          </a:p>
        </p:txBody>
      </p:sp>
      <p:pic>
        <p:nvPicPr>
          <p:cNvPr id="7" name="Graphic 6" descr="Information outline">
            <a:extLst>
              <a:ext uri="{FF2B5EF4-FFF2-40B4-BE49-F238E27FC236}">
                <a16:creationId xmlns:a16="http://schemas.microsoft.com/office/drawing/2014/main" id="{C7A63A17-E82C-B0CC-FA3E-5591CA5A5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71914" y="2299656"/>
            <a:ext cx="2488748" cy="2488748"/>
          </a:xfrm>
          <a:prstGeom prst="rect">
            <a:avLst/>
          </a:prstGeom>
        </p:spPr>
      </p:pic>
      <p:sp>
        <p:nvSpPr>
          <p:cNvPr id="5" name="Footer Placeholder 1">
            <a:extLst>
              <a:ext uri="{FF2B5EF4-FFF2-40B4-BE49-F238E27FC236}">
                <a16:creationId xmlns:a16="http://schemas.microsoft.com/office/drawing/2014/main" id="{852E71CA-700E-90C4-9238-3F5BFEC1768B}"/>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56932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554176"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47</a:t>
            </a:fld>
            <a:endParaRPr lang="en-US" sz="1600" b="1">
              <a:solidFill>
                <a:schemeClr val="bg1"/>
              </a:solidFill>
            </a:endParaRPr>
          </a:p>
        </p:txBody>
      </p:sp>
      <p:sp>
        <p:nvSpPr>
          <p:cNvPr id="17" name="Title 1">
            <a:extLst>
              <a:ext uri="{FF2B5EF4-FFF2-40B4-BE49-F238E27FC236}">
                <a16:creationId xmlns:a16="http://schemas.microsoft.com/office/drawing/2014/main" id="{6F906048-F488-B814-2FC2-17FE03CE3FFC}"/>
              </a:ext>
            </a:extLst>
          </p:cNvPr>
          <p:cNvSpPr>
            <a:spLocks noGrp="1"/>
          </p:cNvSpPr>
          <p:nvPr>
            <p:ph type="title"/>
          </p:nvPr>
        </p:nvSpPr>
        <p:spPr>
          <a:xfrm>
            <a:off x="1714207" y="1026951"/>
            <a:ext cx="6598520" cy="686788"/>
          </a:xfrm>
        </p:spPr>
        <p:txBody>
          <a:bodyPr anchor="t">
            <a:normAutofit fontScale="90000"/>
          </a:bodyPr>
          <a:lstStyle/>
          <a:p>
            <a:r>
              <a:rPr lang="fr-CA"/>
              <a:t>Questions</a:t>
            </a:r>
            <a:endParaRPr lang="fr-CA" i="1"/>
          </a:p>
        </p:txBody>
      </p:sp>
      <p:cxnSp>
        <p:nvCxnSpPr>
          <p:cNvPr id="18" name="Straight Connector 17">
            <a:extLst>
              <a:ext uri="{FF2B5EF4-FFF2-40B4-BE49-F238E27FC236}">
                <a16:creationId xmlns:a16="http://schemas.microsoft.com/office/drawing/2014/main" id="{0F5ED5E8-A91D-936B-7114-6AA5B9AFE476}"/>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pic>
        <p:nvPicPr>
          <p:cNvPr id="30" name="Graphic 29" descr="Chat outline">
            <a:extLst>
              <a:ext uri="{FF2B5EF4-FFF2-40B4-BE49-F238E27FC236}">
                <a16:creationId xmlns:a16="http://schemas.microsoft.com/office/drawing/2014/main" id="{0F186E24-3B03-0B27-357B-75F4A011E0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0087" y="1219987"/>
            <a:ext cx="5725758" cy="5725758"/>
          </a:xfrm>
          <a:prstGeom prst="rect">
            <a:avLst/>
          </a:prstGeom>
        </p:spPr>
      </p:pic>
      <p:cxnSp>
        <p:nvCxnSpPr>
          <p:cNvPr id="31" name="Straight Connector 30">
            <a:extLst>
              <a:ext uri="{FF2B5EF4-FFF2-40B4-BE49-F238E27FC236}">
                <a16:creationId xmlns:a16="http://schemas.microsoft.com/office/drawing/2014/main" id="{00C9E2F4-5034-F47B-65E3-925C8CF76BBF}"/>
              </a:ext>
            </a:extLst>
          </p:cNvPr>
          <p:cNvCxnSpPr>
            <a:cxnSpLocks/>
          </p:cNvCxnSpPr>
          <p:nvPr/>
        </p:nvCxnSpPr>
        <p:spPr>
          <a:xfrm flipV="1">
            <a:off x="4753114" y="3451468"/>
            <a:ext cx="757382" cy="9754"/>
          </a:xfrm>
          <a:prstGeom prst="line">
            <a:avLst/>
          </a:prstGeom>
          <a:ln w="168275"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3776DC-C19F-094C-802E-435698DFBCDC}"/>
              </a:ext>
            </a:extLst>
          </p:cNvPr>
          <p:cNvCxnSpPr>
            <a:cxnSpLocks/>
          </p:cNvCxnSpPr>
          <p:nvPr/>
        </p:nvCxnSpPr>
        <p:spPr>
          <a:xfrm flipV="1">
            <a:off x="6786301" y="4131990"/>
            <a:ext cx="757382" cy="9754"/>
          </a:xfrm>
          <a:prstGeom prst="line">
            <a:avLst/>
          </a:prstGeom>
          <a:ln w="168275"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B3FCD78-62CD-A5C7-27D1-E49A40DFDDEF}"/>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3532750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D1E9C-7BE7-482A-D1BE-B7F6213E46A9}"/>
              </a:ext>
            </a:extLst>
          </p:cNvPr>
          <p:cNvSpPr/>
          <p:nvPr/>
        </p:nvSpPr>
        <p:spPr>
          <a:xfrm>
            <a:off x="-73891" y="3053285"/>
            <a:ext cx="12349018" cy="3883223"/>
          </a:xfrm>
          <a:prstGeom prst="rect">
            <a:avLst/>
          </a:prstGeom>
          <a:solidFill>
            <a:srgbClr val="AE7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335781"/>
            <a:ext cx="12192000" cy="1735772"/>
          </a:xfrm>
        </p:spPr>
        <p:txBody>
          <a:bodyPr>
            <a:normAutofit/>
          </a:bodyPr>
          <a:lstStyle/>
          <a:p>
            <a:r>
              <a:rPr lang="fr-CA" sz="10000" b="1">
                <a:solidFill>
                  <a:schemeClr val="bg1"/>
                </a:solidFill>
              </a:rPr>
              <a:t>Merci</a:t>
            </a:r>
          </a:p>
        </p:txBody>
      </p:sp>
      <p:pic>
        <p:nvPicPr>
          <p:cNvPr id="7" name="Picture 6" descr="Logo&#10;&#10;Description automatically generated">
            <a:extLst>
              <a:ext uri="{FF2B5EF4-FFF2-40B4-BE49-F238E27FC236}">
                <a16:creationId xmlns:a16="http://schemas.microsoft.com/office/drawing/2014/main" id="{15ED0BFB-D5C3-43C9-78CB-8C052AE05AE9}"/>
              </a:ext>
            </a:extLst>
          </p:cNvPr>
          <p:cNvPicPr>
            <a:picLocks noChangeAspect="1"/>
          </p:cNvPicPr>
          <p:nvPr/>
        </p:nvPicPr>
        <p:blipFill>
          <a:blip r:embed="rId3"/>
          <a:stretch>
            <a:fillRect/>
          </a:stretch>
        </p:blipFill>
        <p:spPr>
          <a:xfrm>
            <a:off x="3049957" y="558310"/>
            <a:ext cx="2350770" cy="2350770"/>
          </a:xfrm>
          <a:prstGeom prst="rect">
            <a:avLst/>
          </a:prstGeom>
        </p:spPr>
      </p:pic>
      <p:pic>
        <p:nvPicPr>
          <p:cNvPr id="11" name="Picture 10" descr="A picture containing bubble chart&#10;&#10;Description automatically generated">
            <a:extLst>
              <a:ext uri="{FF2B5EF4-FFF2-40B4-BE49-F238E27FC236}">
                <a16:creationId xmlns:a16="http://schemas.microsoft.com/office/drawing/2014/main" id="{1492B067-4C8E-4801-D06C-974763660167}"/>
              </a:ext>
            </a:extLst>
          </p:cNvPr>
          <p:cNvPicPr>
            <a:picLocks noChangeAspect="1"/>
          </p:cNvPicPr>
          <p:nvPr/>
        </p:nvPicPr>
        <p:blipFill>
          <a:blip r:embed="rId4"/>
          <a:stretch>
            <a:fillRect/>
          </a:stretch>
        </p:blipFill>
        <p:spPr>
          <a:xfrm>
            <a:off x="6096000" y="1070438"/>
            <a:ext cx="3232835" cy="1159510"/>
          </a:xfrm>
          <a:prstGeom prst="rect">
            <a:avLst/>
          </a:prstGeom>
        </p:spPr>
      </p:pic>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4225342" y="5215758"/>
            <a:ext cx="3842220" cy="0"/>
          </a:xfrm>
          <a:prstGeom prst="line">
            <a:avLst/>
          </a:prstGeom>
          <a:ln w="889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5FA7A0-3ADF-A463-FE9C-19F7332ACD06}"/>
              </a:ext>
            </a:extLst>
          </p:cNvPr>
          <p:cNvSpPr txBox="1"/>
          <p:nvPr/>
        </p:nvSpPr>
        <p:spPr>
          <a:xfrm>
            <a:off x="4225341" y="5636440"/>
            <a:ext cx="4235167" cy="461665"/>
          </a:xfrm>
          <a:prstGeom prst="rect">
            <a:avLst/>
          </a:prstGeom>
          <a:solidFill>
            <a:srgbClr val="AE71B6"/>
          </a:solidFill>
        </p:spPr>
        <p:txBody>
          <a:bodyPr wrap="square" rtlCol="0">
            <a:spAutoFit/>
          </a:bodyPr>
          <a:lstStyle/>
          <a:p>
            <a:pPr>
              <a:spcBef>
                <a:spcPts val="1000"/>
              </a:spcBef>
              <a:spcAft>
                <a:spcPts val="1000"/>
              </a:spcAft>
            </a:pPr>
            <a:r>
              <a:rPr lang="en-US" sz="2400">
                <a:solidFill>
                  <a:schemeClr val="bg1"/>
                </a:solidFill>
                <a:latin typeface="Arial" panose="020B0604020202020204" pitchFamily="34" charset="0"/>
                <a:cs typeface="Arial" panose="020B0604020202020204" pitchFamily="34" charset="0"/>
              </a:rPr>
              <a:t>aocvf.ca   |   ordre-epe.ca</a:t>
            </a:r>
          </a:p>
        </p:txBody>
      </p:sp>
    </p:spTree>
    <p:extLst>
      <p:ext uri="{BB962C8B-B14F-4D97-AF65-F5344CB8AC3E}">
        <p14:creationId xmlns:p14="http://schemas.microsoft.com/office/powerpoint/2010/main" val="906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062274" cy="686788"/>
          </a:xfrm>
        </p:spPr>
        <p:txBody>
          <a:bodyPr anchor="t">
            <a:normAutofit fontScale="90000"/>
          </a:bodyPr>
          <a:lstStyle/>
          <a:p>
            <a:r>
              <a:rPr lang="en-US">
                <a:solidFill>
                  <a:srgbClr val="1F1F1F"/>
                </a:solidFill>
              </a:rPr>
              <a:t>Ordre du </a:t>
            </a:r>
            <a:r>
              <a:rPr lang="fr-CA">
                <a:solidFill>
                  <a:srgbClr val="1F1F1F"/>
                </a:solidFill>
              </a:rPr>
              <a:t>jour</a:t>
            </a:r>
            <a:br>
              <a:rPr lang="en-US">
                <a:solidFill>
                  <a:srgbClr val="1F1F1F"/>
                </a:solidFill>
              </a:rPr>
            </a:br>
            <a:br>
              <a:rPr lang="en-US"/>
            </a:br>
            <a:endParaRPr lang="en-US"/>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5</a:t>
            </a:fld>
            <a:endParaRPr lang="en-US" sz="1600" b="1">
              <a:solidFill>
                <a:schemeClr val="bg1"/>
              </a:solidFill>
            </a:endParaRPr>
          </a:p>
        </p:txBody>
      </p:sp>
      <p:sp>
        <p:nvSpPr>
          <p:cNvPr id="3" name="TextBox 2">
            <a:extLst>
              <a:ext uri="{FF2B5EF4-FFF2-40B4-BE49-F238E27FC236}">
                <a16:creationId xmlns:a16="http://schemas.microsoft.com/office/drawing/2014/main" id="{D48F03D7-BF45-0049-AD69-0EFCEBDB0C2E}"/>
              </a:ext>
            </a:extLst>
          </p:cNvPr>
          <p:cNvSpPr txBox="1"/>
          <p:nvPr/>
        </p:nvSpPr>
        <p:spPr>
          <a:xfrm>
            <a:off x="1805708" y="1911927"/>
            <a:ext cx="4681356" cy="2903359"/>
          </a:xfrm>
          <a:prstGeom prst="rect">
            <a:avLst/>
          </a:prstGeom>
          <a:noFill/>
        </p:spPr>
        <p:txBody>
          <a:bodyPr wrap="square" lIns="91440" tIns="45720" rIns="91440" bIns="45720" rtlCol="0" anchor="t">
            <a:spAutoFit/>
          </a:bodyPr>
          <a:lstStyle/>
          <a:p>
            <a:pPr marL="285750" indent="-285750">
              <a:spcBef>
                <a:spcPts val="200"/>
              </a:spcBef>
              <a:spcAft>
                <a:spcPts val="200"/>
              </a:spcAft>
              <a:buFont typeface="Arial" panose="020B0604020202020204" pitchFamily="34" charset="0"/>
              <a:buChar char="•"/>
            </a:pPr>
            <a:r>
              <a:rPr lang="fr-CA" sz="2200">
                <a:latin typeface="Arial"/>
                <a:cs typeface="Arial"/>
              </a:rPr>
              <a:t>Introduction</a:t>
            </a:r>
          </a:p>
          <a:p>
            <a:pPr marL="285750" indent="-285750">
              <a:spcBef>
                <a:spcPts val="200"/>
              </a:spcBef>
              <a:spcAft>
                <a:spcPts val="200"/>
              </a:spcAft>
              <a:buFont typeface="Arial" panose="020B0604020202020204" pitchFamily="34" charset="0"/>
              <a:buChar char="•"/>
            </a:pPr>
            <a:r>
              <a:rPr lang="fr-CA" sz="2200">
                <a:latin typeface="Arial"/>
                <a:cs typeface="Arial"/>
              </a:rPr>
              <a:t>Suggestions pour se préparer à suivre la formation </a:t>
            </a:r>
            <a:endParaRPr lang="fr-CA" sz="2200">
              <a:latin typeface="Arial" panose="020B0604020202020204" pitchFamily="34" charset="0"/>
              <a:cs typeface="Arial" panose="020B0604020202020204" pitchFamily="34" charset="0"/>
            </a:endParaRPr>
          </a:p>
          <a:p>
            <a:pPr marL="285750" indent="-285750">
              <a:spcBef>
                <a:spcPts val="200"/>
              </a:spcBef>
              <a:spcAft>
                <a:spcPts val="200"/>
              </a:spcAft>
              <a:buFont typeface="Arial" panose="020B0604020202020204" pitchFamily="34" charset="0"/>
              <a:buChar char="•"/>
            </a:pPr>
            <a:r>
              <a:rPr lang="fr-CA" sz="2200">
                <a:latin typeface="Arial"/>
                <a:cs typeface="Arial"/>
              </a:rPr>
              <a:t>Informations sur les conséquences d’une agression sexuelle et les effets que le programme de formation pourrait avoir sur une survivante</a:t>
            </a:r>
          </a:p>
        </p:txBody>
      </p:sp>
      <p:cxnSp>
        <p:nvCxnSpPr>
          <p:cNvPr id="11" name="Straight Connector 10">
            <a:extLst>
              <a:ext uri="{FF2B5EF4-FFF2-40B4-BE49-F238E27FC236}">
                <a16:creationId xmlns:a16="http://schemas.microsoft.com/office/drawing/2014/main" id="{190E31F0-DDFD-93B0-5EDC-F823DA1E3EEF}"/>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12" name="Footer Placeholder 1">
            <a:extLst>
              <a:ext uri="{FF2B5EF4-FFF2-40B4-BE49-F238E27FC236}">
                <a16:creationId xmlns:a16="http://schemas.microsoft.com/office/drawing/2014/main" id="{A0FBC012-0A5A-59EC-34A5-A3038E1647A5}"/>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4" name="Graphic 4" descr="Projector screen outline">
            <a:extLst>
              <a:ext uri="{FF2B5EF4-FFF2-40B4-BE49-F238E27FC236}">
                <a16:creationId xmlns:a16="http://schemas.microsoft.com/office/drawing/2014/main" id="{1B3152DC-7FC1-51E8-FBEC-E5C9FAF0B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5549" y="1659466"/>
            <a:ext cx="3274483" cy="3274483"/>
          </a:xfrm>
          <a:prstGeom prst="rect">
            <a:avLst/>
          </a:prstGeom>
        </p:spPr>
      </p:pic>
      <p:cxnSp>
        <p:nvCxnSpPr>
          <p:cNvPr id="5" name="Straight Arrow Connector 4">
            <a:extLst>
              <a:ext uri="{FF2B5EF4-FFF2-40B4-BE49-F238E27FC236}">
                <a16:creationId xmlns:a16="http://schemas.microsoft.com/office/drawing/2014/main" id="{0E0C315A-AF75-B9CA-A582-A8AF18F4E564}"/>
              </a:ext>
            </a:extLst>
          </p:cNvPr>
          <p:cNvCxnSpPr/>
          <p:nvPr/>
        </p:nvCxnSpPr>
        <p:spPr>
          <a:xfrm>
            <a:off x="8445500" y="2741083"/>
            <a:ext cx="1555749" cy="12700"/>
          </a:xfrm>
          <a:prstGeom prst="straightConnector1">
            <a:avLst/>
          </a:prstGeom>
          <a:ln w="57150">
            <a:solidFill>
              <a:srgbClr val="F39C4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09813F-70D6-CE0D-C70D-002711A7D270}"/>
              </a:ext>
            </a:extLst>
          </p:cNvPr>
          <p:cNvCxnSpPr>
            <a:cxnSpLocks/>
          </p:cNvCxnSpPr>
          <p:nvPr/>
        </p:nvCxnSpPr>
        <p:spPr>
          <a:xfrm>
            <a:off x="8445499" y="2976032"/>
            <a:ext cx="1555749" cy="12700"/>
          </a:xfrm>
          <a:prstGeom prst="straightConnector1">
            <a:avLst/>
          </a:prstGeom>
          <a:ln w="57150">
            <a:solidFill>
              <a:srgbClr val="F39C4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B8D53B-5FBD-681F-E6C4-D9A49BBE26D3}"/>
              </a:ext>
            </a:extLst>
          </p:cNvPr>
          <p:cNvCxnSpPr>
            <a:cxnSpLocks/>
          </p:cNvCxnSpPr>
          <p:nvPr/>
        </p:nvCxnSpPr>
        <p:spPr>
          <a:xfrm>
            <a:off x="8445498" y="3223682"/>
            <a:ext cx="1555749" cy="12700"/>
          </a:xfrm>
          <a:prstGeom prst="straightConnector1">
            <a:avLst/>
          </a:prstGeom>
          <a:ln w="57150">
            <a:solidFill>
              <a:srgbClr val="F39C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8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062274" cy="686788"/>
          </a:xfrm>
        </p:spPr>
        <p:txBody>
          <a:bodyPr anchor="t">
            <a:normAutofit fontScale="90000"/>
          </a:bodyPr>
          <a:lstStyle/>
          <a:p>
            <a:r>
              <a:rPr lang="fr-CA"/>
              <a:t>Quelques considérations</a:t>
            </a:r>
            <a:br>
              <a:rPr lang="fr-CA">
                <a:solidFill>
                  <a:srgbClr val="1F1F1F"/>
                </a:solidFill>
              </a:rPr>
            </a:br>
            <a:br>
              <a:rPr lang="fr-CA"/>
            </a:br>
            <a:endParaRPr lang="fr-CA"/>
          </a:p>
        </p:txBody>
      </p:sp>
      <p:pic>
        <p:nvPicPr>
          <p:cNvPr id="19" name="Picture 18" descr="Logo&#10;&#10;Description automatically generated">
            <a:extLst>
              <a:ext uri="{FF2B5EF4-FFF2-40B4-BE49-F238E27FC236}">
                <a16:creationId xmlns:a16="http://schemas.microsoft.com/office/drawing/2014/main" id="{5CE1E74D-CA7F-2AE4-2CA9-5979088983AE}"/>
              </a:ext>
            </a:extLst>
          </p:cNvPr>
          <p:cNvPicPr>
            <a:picLocks noChangeAspect="1"/>
          </p:cNvPicPr>
          <p:nvPr/>
        </p:nvPicPr>
        <p:blipFill>
          <a:blip r:embed="rId3"/>
          <a:stretch>
            <a:fillRect/>
          </a:stretch>
        </p:blipFill>
        <p:spPr>
          <a:xfrm>
            <a:off x="8771914" y="170389"/>
            <a:ext cx="1215072" cy="1215072"/>
          </a:xfrm>
          <a:prstGeom prst="rect">
            <a:avLst/>
          </a:prstGeom>
        </p:spPr>
      </p:pic>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4"/>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6</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724727"/>
            <a:ext cx="6414657" cy="2726387"/>
          </a:xfrm>
          <a:prstGeom prst="rect">
            <a:avLst/>
          </a:prstGeom>
          <a:noFill/>
        </p:spPr>
        <p:txBody>
          <a:bodyPr wrap="square" lIns="91440" tIns="45720" rIns="91440" bIns="45720" rtlCol="0" anchor="t">
            <a:spAutoFit/>
          </a:bodyPr>
          <a:lstStyle/>
          <a:p>
            <a:pPr>
              <a:spcBef>
                <a:spcPts val="200"/>
              </a:spcBef>
              <a:spcAft>
                <a:spcPts val="200"/>
              </a:spcAft>
            </a:pPr>
            <a:r>
              <a:rPr lang="fr-CA" sz="2200" b="1">
                <a:solidFill>
                  <a:srgbClr val="AE71B6"/>
                </a:solidFill>
                <a:latin typeface="Arial"/>
                <a:cs typeface="Arial"/>
              </a:rPr>
              <a:t>Un espace sécuritaire pour tout le monde​</a:t>
            </a:r>
          </a:p>
          <a:p>
            <a:pPr marL="285750" indent="-285750">
              <a:spcBef>
                <a:spcPts val="500"/>
              </a:spcBef>
              <a:spcAft>
                <a:spcPts val="500"/>
              </a:spcAft>
              <a:buFont typeface="Arial" panose="020B0604020202020204" pitchFamily="34" charset="0"/>
              <a:buChar char="•"/>
            </a:pPr>
            <a:r>
              <a:rPr lang="fr-CA" sz="2200">
                <a:latin typeface="Arial"/>
                <a:cs typeface="Arial"/>
              </a:rPr>
              <a:t>Aucun comportement violent​</a:t>
            </a:r>
          </a:p>
          <a:p>
            <a:pPr marL="285750" indent="-285750">
              <a:spcBef>
                <a:spcPts val="500"/>
              </a:spcBef>
              <a:spcAft>
                <a:spcPts val="500"/>
              </a:spcAft>
              <a:buFont typeface="Arial" panose="020B0604020202020204" pitchFamily="34" charset="0"/>
              <a:buChar char="•"/>
            </a:pPr>
            <a:r>
              <a:rPr lang="fr-CA" sz="2200">
                <a:latin typeface="Arial"/>
                <a:cs typeface="Arial"/>
              </a:rPr>
              <a:t>Ouverture, curiosité et empathie​</a:t>
            </a:r>
          </a:p>
          <a:p>
            <a:pPr marL="285750" indent="-285750">
              <a:spcBef>
                <a:spcPts val="500"/>
              </a:spcBef>
              <a:spcAft>
                <a:spcPts val="500"/>
              </a:spcAft>
              <a:buFont typeface="Arial" panose="020B0604020202020204" pitchFamily="34" charset="0"/>
              <a:buChar char="•"/>
            </a:pPr>
            <a:r>
              <a:rPr lang="fr-CA" sz="2200">
                <a:latin typeface="Arial"/>
                <a:cs typeface="Arial"/>
              </a:rPr>
              <a:t>Préservation possible de l’anonymat​</a:t>
            </a:r>
          </a:p>
          <a:p>
            <a:pPr marL="285750" indent="-285750">
              <a:spcBef>
                <a:spcPts val="500"/>
              </a:spcBef>
              <a:spcAft>
                <a:spcPts val="500"/>
              </a:spcAft>
              <a:buFont typeface="Arial" panose="020B0604020202020204" pitchFamily="34" charset="0"/>
              <a:buChar char="•"/>
            </a:pPr>
            <a:r>
              <a:rPr lang="fr-CA" sz="2200">
                <a:latin typeface="Arial"/>
                <a:cs typeface="Arial"/>
              </a:rPr>
              <a:t>Possibilité de poser des questions</a:t>
            </a:r>
            <a:endParaRPr lang="fr-CA" sz="2200">
              <a:latin typeface="Arial" panose="020B0604020202020204" pitchFamily="34" charset="0"/>
              <a:cs typeface="Arial" panose="020B0604020202020204" pitchFamily="34" charset="0"/>
            </a:endParaRPr>
          </a:p>
          <a:p>
            <a:pPr marL="285750" indent="-285750">
              <a:spcBef>
                <a:spcPts val="500"/>
              </a:spcBef>
              <a:spcAft>
                <a:spcPts val="500"/>
              </a:spcAft>
              <a:buFont typeface="Arial" panose="020B0604020202020204" pitchFamily="34" charset="0"/>
              <a:buChar char="•"/>
            </a:pPr>
            <a:r>
              <a:rPr lang="fr-CA" sz="2200">
                <a:latin typeface="Arial"/>
                <a:cs typeface="Arial"/>
              </a:rPr>
              <a:t>Aide disponible</a:t>
            </a:r>
          </a:p>
        </p:txBody>
      </p:sp>
      <p:sp>
        <p:nvSpPr>
          <p:cNvPr id="4" name="Footer Placeholder 1">
            <a:extLst>
              <a:ext uri="{FF2B5EF4-FFF2-40B4-BE49-F238E27FC236}">
                <a16:creationId xmlns:a16="http://schemas.microsoft.com/office/drawing/2014/main" id="{D627A1AA-AB8A-ED9F-DA26-DB6DEF7F4193}"/>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8" name="Graphic 7" descr="Care outline">
            <a:extLst>
              <a:ext uri="{FF2B5EF4-FFF2-40B4-BE49-F238E27FC236}">
                <a16:creationId xmlns:a16="http://schemas.microsoft.com/office/drawing/2014/main" id="{3C8366D4-7054-D828-74D4-03C416712C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424759" y="2327867"/>
            <a:ext cx="2807854" cy="2807854"/>
          </a:xfrm>
          <a:prstGeom prst="rect">
            <a:avLst/>
          </a:prstGeom>
        </p:spPr>
      </p:pic>
    </p:spTree>
    <p:extLst>
      <p:ext uri="{BB962C8B-B14F-4D97-AF65-F5344CB8AC3E}">
        <p14:creationId xmlns:p14="http://schemas.microsoft.com/office/powerpoint/2010/main" val="19028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1C17-D2BC-32D2-C1DA-11B2D2B1D944}"/>
              </a:ext>
            </a:extLst>
          </p:cNvPr>
          <p:cNvSpPr>
            <a:spLocks noGrp="1"/>
          </p:cNvSpPr>
          <p:nvPr>
            <p:ph type="ctrTitle"/>
          </p:nvPr>
        </p:nvSpPr>
        <p:spPr>
          <a:xfrm>
            <a:off x="0" y="3053286"/>
            <a:ext cx="12192000" cy="1735772"/>
          </a:xfrm>
        </p:spPr>
        <p:txBody>
          <a:bodyPr>
            <a:normAutofit/>
          </a:bodyPr>
          <a:lstStyle/>
          <a:p>
            <a:r>
              <a:rPr lang="fr-CA" sz="10000">
                <a:solidFill>
                  <a:srgbClr val="AE71B6"/>
                </a:solidFill>
              </a:rPr>
              <a:t>Introduction</a:t>
            </a:r>
          </a:p>
        </p:txBody>
      </p:sp>
      <p:cxnSp>
        <p:nvCxnSpPr>
          <p:cNvPr id="4" name="Straight Connector 3">
            <a:extLst>
              <a:ext uri="{FF2B5EF4-FFF2-40B4-BE49-F238E27FC236}">
                <a16:creationId xmlns:a16="http://schemas.microsoft.com/office/drawing/2014/main" id="{D50CA104-7B09-1BC5-C302-3F2A2859780F}"/>
              </a:ext>
            </a:extLst>
          </p:cNvPr>
          <p:cNvCxnSpPr>
            <a:cxnSpLocks/>
          </p:cNvCxnSpPr>
          <p:nvPr/>
        </p:nvCxnSpPr>
        <p:spPr>
          <a:xfrm>
            <a:off x="3116062" y="5086449"/>
            <a:ext cx="6019060" cy="0"/>
          </a:xfrm>
          <a:prstGeom prst="line">
            <a:avLst/>
          </a:prstGeom>
          <a:ln w="88900" cap="rnd" cmpd="sng">
            <a:solidFill>
              <a:srgbClr val="F39C40"/>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042E9421-2C6C-6FC0-45EA-1AB6AB3B9290}"/>
              </a:ext>
            </a:extLst>
          </p:cNvPr>
          <p:cNvPicPr>
            <a:picLocks noChangeAspect="1"/>
          </p:cNvPicPr>
          <p:nvPr/>
        </p:nvPicPr>
        <p:blipFill>
          <a:blip r:embed="rId3"/>
          <a:stretch>
            <a:fillRect/>
          </a:stretch>
        </p:blipFill>
        <p:spPr>
          <a:xfrm>
            <a:off x="3049957" y="432459"/>
            <a:ext cx="2350770" cy="2350770"/>
          </a:xfrm>
          <a:prstGeom prst="rect">
            <a:avLst/>
          </a:prstGeom>
        </p:spPr>
      </p:pic>
      <p:pic>
        <p:nvPicPr>
          <p:cNvPr id="10" name="Picture 9" descr="A picture containing bubble chart&#10;&#10;Description automatically generated">
            <a:extLst>
              <a:ext uri="{FF2B5EF4-FFF2-40B4-BE49-F238E27FC236}">
                <a16:creationId xmlns:a16="http://schemas.microsoft.com/office/drawing/2014/main" id="{6E8C9BD1-C77F-D29D-2D38-73DA00A33AF7}"/>
              </a:ext>
            </a:extLst>
          </p:cNvPr>
          <p:cNvPicPr>
            <a:picLocks noChangeAspect="1"/>
          </p:cNvPicPr>
          <p:nvPr/>
        </p:nvPicPr>
        <p:blipFill>
          <a:blip r:embed="rId4"/>
          <a:stretch>
            <a:fillRect/>
          </a:stretch>
        </p:blipFill>
        <p:spPr>
          <a:xfrm>
            <a:off x="6096000" y="944587"/>
            <a:ext cx="3232835" cy="1159510"/>
          </a:xfrm>
          <a:prstGeom prst="rect">
            <a:avLst/>
          </a:prstGeom>
        </p:spPr>
      </p:pic>
      <p:sp>
        <p:nvSpPr>
          <p:cNvPr id="3" name="Footer Placeholder 1">
            <a:extLst>
              <a:ext uri="{FF2B5EF4-FFF2-40B4-BE49-F238E27FC236}">
                <a16:creationId xmlns:a16="http://schemas.microsoft.com/office/drawing/2014/main" id="{1A1EB5C7-190E-FB62-A04B-6E4CFC04E2F8}"/>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spTree>
    <p:extLst>
      <p:ext uri="{BB962C8B-B14F-4D97-AF65-F5344CB8AC3E}">
        <p14:creationId xmlns:p14="http://schemas.microsoft.com/office/powerpoint/2010/main" val="42453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062274" cy="686788"/>
          </a:xfrm>
        </p:spPr>
        <p:txBody>
          <a:bodyPr anchor="t">
            <a:normAutofit fontScale="90000"/>
          </a:bodyPr>
          <a:lstStyle/>
          <a:p>
            <a:r>
              <a:rPr lang="fr-CA"/>
              <a:t>Qui est Action ontarienne?</a:t>
            </a:r>
          </a:p>
        </p:txBody>
      </p:sp>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3"/>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8</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724727"/>
            <a:ext cx="5047675" cy="2462213"/>
          </a:xfrm>
          <a:prstGeom prst="rect">
            <a:avLst/>
          </a:prstGeom>
          <a:noFill/>
        </p:spPr>
        <p:txBody>
          <a:bodyPr wrap="square" lIns="91440" tIns="45720" rIns="91440" bIns="45720" rtlCol="0" anchor="t">
            <a:spAutoFit/>
          </a:bodyPr>
          <a:lstStyle/>
          <a:p>
            <a:pPr>
              <a:spcBef>
                <a:spcPts val="200"/>
              </a:spcBef>
              <a:spcAft>
                <a:spcPts val="200"/>
              </a:spcAft>
            </a:pPr>
            <a:r>
              <a:rPr lang="fr-CA" sz="2200">
                <a:latin typeface="Arial"/>
                <a:cs typeface="Arial"/>
              </a:rPr>
              <a:t>Regroupement provincial féministe et francophone de CALACS, de maisons d’hébergement et de programmes en matière de violence faite aux femmes, chargés de soutenir les femmes d’expression française aux prises avec la violence.</a:t>
            </a:r>
          </a:p>
        </p:txBody>
      </p:sp>
      <p:sp>
        <p:nvSpPr>
          <p:cNvPr id="4" name="Footer Placeholder 1">
            <a:extLst>
              <a:ext uri="{FF2B5EF4-FFF2-40B4-BE49-F238E27FC236}">
                <a16:creationId xmlns:a16="http://schemas.microsoft.com/office/drawing/2014/main" id="{9E0827EE-70C6-DB0B-2D05-26642FD3407A}"/>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7" name="Picture 6" descr="Logo&#10;&#10;Description automatically generated">
            <a:extLst>
              <a:ext uri="{FF2B5EF4-FFF2-40B4-BE49-F238E27FC236}">
                <a16:creationId xmlns:a16="http://schemas.microsoft.com/office/drawing/2014/main" id="{44641659-E48B-4856-CE07-84958DED0FFB}"/>
              </a:ext>
            </a:extLst>
          </p:cNvPr>
          <p:cNvPicPr>
            <a:picLocks noChangeAspect="1"/>
          </p:cNvPicPr>
          <p:nvPr/>
        </p:nvPicPr>
        <p:blipFill>
          <a:blip r:embed="rId4"/>
          <a:stretch>
            <a:fillRect/>
          </a:stretch>
        </p:blipFill>
        <p:spPr>
          <a:xfrm>
            <a:off x="7112000" y="1471690"/>
            <a:ext cx="4477090" cy="4477090"/>
          </a:xfrm>
          <a:prstGeom prst="rect">
            <a:avLst/>
          </a:prstGeom>
        </p:spPr>
      </p:pic>
    </p:spTree>
    <p:extLst>
      <p:ext uri="{BB962C8B-B14F-4D97-AF65-F5344CB8AC3E}">
        <p14:creationId xmlns:p14="http://schemas.microsoft.com/office/powerpoint/2010/main" val="79344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778B07-4120-7014-0D47-BEE9586070FC}"/>
              </a:ext>
            </a:extLst>
          </p:cNvPr>
          <p:cNvSpPr/>
          <p:nvPr/>
        </p:nvSpPr>
        <p:spPr>
          <a:xfrm>
            <a:off x="535705" y="6197600"/>
            <a:ext cx="443345" cy="748145"/>
          </a:xfrm>
          <a:prstGeom prst="rect">
            <a:avLst/>
          </a:prstGeom>
          <a:solidFill>
            <a:srgbClr val="F39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FBBC2-5BC5-FDF8-65D7-A5D544BE1AB1}"/>
              </a:ext>
            </a:extLst>
          </p:cNvPr>
          <p:cNvSpPr>
            <a:spLocks noGrp="1"/>
          </p:cNvSpPr>
          <p:nvPr>
            <p:ph type="title"/>
          </p:nvPr>
        </p:nvSpPr>
        <p:spPr>
          <a:xfrm>
            <a:off x="1714208" y="1026951"/>
            <a:ext cx="4062274" cy="686788"/>
          </a:xfrm>
        </p:spPr>
        <p:txBody>
          <a:bodyPr anchor="t">
            <a:normAutofit fontScale="90000"/>
          </a:bodyPr>
          <a:lstStyle/>
          <a:p>
            <a:r>
              <a:rPr lang="fr-CA"/>
              <a:t>Qui est le Centre Novas?</a:t>
            </a:r>
          </a:p>
        </p:txBody>
      </p:sp>
      <p:pic>
        <p:nvPicPr>
          <p:cNvPr id="20" name="Picture 19" descr="A picture containing bubble chart&#10;&#10;Description automatically generated">
            <a:extLst>
              <a:ext uri="{FF2B5EF4-FFF2-40B4-BE49-F238E27FC236}">
                <a16:creationId xmlns:a16="http://schemas.microsoft.com/office/drawing/2014/main" id="{3676B676-0307-6A94-33A5-B8D57E204048}"/>
              </a:ext>
            </a:extLst>
          </p:cNvPr>
          <p:cNvPicPr>
            <a:picLocks noChangeAspect="1"/>
          </p:cNvPicPr>
          <p:nvPr/>
        </p:nvPicPr>
        <p:blipFill>
          <a:blip r:embed="rId3"/>
          <a:stretch>
            <a:fillRect/>
          </a:stretch>
        </p:blipFill>
        <p:spPr>
          <a:xfrm>
            <a:off x="10146744" y="420674"/>
            <a:ext cx="1690363" cy="606277"/>
          </a:xfrm>
          <a:prstGeom prst="rect">
            <a:avLst/>
          </a:prstGeom>
        </p:spPr>
      </p:pic>
      <p:sp>
        <p:nvSpPr>
          <p:cNvPr id="25" name="Slide Number Placeholder 2">
            <a:extLst>
              <a:ext uri="{FF2B5EF4-FFF2-40B4-BE49-F238E27FC236}">
                <a16:creationId xmlns:a16="http://schemas.microsoft.com/office/drawing/2014/main" id="{36E22B01-C774-D284-8BCC-0FC48A117FF6}"/>
              </a:ext>
            </a:extLst>
          </p:cNvPr>
          <p:cNvSpPr txBox="1">
            <a:spLocks/>
          </p:cNvSpPr>
          <p:nvPr/>
        </p:nvSpPr>
        <p:spPr>
          <a:xfrm>
            <a:off x="613507" y="6393520"/>
            <a:ext cx="44334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7C619-23D3-2741-9D4F-B15674EBF1E5}" type="slidenum">
              <a:rPr lang="en-US" sz="1600" b="1" smtClean="0">
                <a:solidFill>
                  <a:schemeClr val="bg1"/>
                </a:solidFill>
              </a:rPr>
              <a:pPr/>
              <a:t>9</a:t>
            </a:fld>
            <a:endParaRPr lang="en-US" sz="1600" b="1">
              <a:solidFill>
                <a:schemeClr val="bg1"/>
              </a:solidFill>
            </a:endParaRPr>
          </a:p>
        </p:txBody>
      </p:sp>
      <p:cxnSp>
        <p:nvCxnSpPr>
          <p:cNvPr id="29" name="Straight Connector 28">
            <a:extLst>
              <a:ext uri="{FF2B5EF4-FFF2-40B4-BE49-F238E27FC236}">
                <a16:creationId xmlns:a16="http://schemas.microsoft.com/office/drawing/2014/main" id="{21B77E4F-4BA7-005E-24DC-7BBF9681BF08}"/>
              </a:ext>
            </a:extLst>
          </p:cNvPr>
          <p:cNvCxnSpPr>
            <a:cxnSpLocks/>
          </p:cNvCxnSpPr>
          <p:nvPr/>
        </p:nvCxnSpPr>
        <p:spPr>
          <a:xfrm>
            <a:off x="129309" y="1332262"/>
            <a:ext cx="1514764" cy="0"/>
          </a:xfrm>
          <a:prstGeom prst="line">
            <a:avLst/>
          </a:prstGeom>
          <a:ln w="88900" cap="rnd">
            <a:solidFill>
              <a:srgbClr val="AE71B6"/>
            </a:solidFill>
            <a:prstDash val="sysDot"/>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8F03D7-BF45-0049-AD69-0EFCEBDB0C2E}"/>
              </a:ext>
            </a:extLst>
          </p:cNvPr>
          <p:cNvSpPr txBox="1"/>
          <p:nvPr/>
        </p:nvSpPr>
        <p:spPr>
          <a:xfrm>
            <a:off x="1805707" y="2724727"/>
            <a:ext cx="5047675" cy="2174954"/>
          </a:xfrm>
          <a:prstGeom prst="rect">
            <a:avLst/>
          </a:prstGeom>
          <a:noFill/>
        </p:spPr>
        <p:txBody>
          <a:bodyPr wrap="square" lIns="91440" tIns="45720" rIns="91440" bIns="45720" rtlCol="0" anchor="t">
            <a:spAutoFit/>
          </a:bodyPr>
          <a:lstStyle/>
          <a:p>
            <a:pPr>
              <a:spcBef>
                <a:spcPts val="200"/>
              </a:spcBef>
              <a:spcAft>
                <a:spcPts val="200"/>
              </a:spcAft>
            </a:pPr>
            <a:r>
              <a:rPr lang="fr-CA" sz="2200">
                <a:latin typeface="Arial"/>
                <a:cs typeface="Arial"/>
              </a:rPr>
              <a:t>CALACS de Prescott-Russell, qui offre une gamme de services d’aide et de soutien aux filles et femmes en matière de violence à caractère sexuel.</a:t>
            </a:r>
          </a:p>
          <a:p>
            <a:pPr>
              <a:spcBef>
                <a:spcPts val="200"/>
              </a:spcBef>
              <a:spcAft>
                <a:spcPts val="200"/>
              </a:spcAft>
            </a:pPr>
            <a:r>
              <a:rPr lang="fr-CA" sz="2200">
                <a:latin typeface="Arial"/>
                <a:cs typeface="Arial"/>
              </a:rPr>
              <a:t>Un des 9 CALACS francophones de la province.</a:t>
            </a:r>
          </a:p>
        </p:txBody>
      </p:sp>
      <p:sp>
        <p:nvSpPr>
          <p:cNvPr id="4" name="Footer Placeholder 1">
            <a:extLst>
              <a:ext uri="{FF2B5EF4-FFF2-40B4-BE49-F238E27FC236}">
                <a16:creationId xmlns:a16="http://schemas.microsoft.com/office/drawing/2014/main" id="{9E0827EE-70C6-DB0B-2D05-26642FD3407A}"/>
              </a:ext>
            </a:extLst>
          </p:cNvPr>
          <p:cNvSpPr txBox="1">
            <a:spLocks/>
          </p:cNvSpPr>
          <p:nvPr/>
        </p:nvSpPr>
        <p:spPr>
          <a:xfrm>
            <a:off x="3851563" y="6393520"/>
            <a:ext cx="7985544"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algn="r"/>
            <a:r>
              <a:rPr lang="fr-CA" sz="1000" spc="50">
                <a:solidFill>
                  <a:schemeClr val="tx1">
                    <a:alpha val="50000"/>
                  </a:schemeClr>
                </a:solidFill>
                <a:latin typeface="Arial" panose="020B0604020202020204" pitchFamily="34" charset="0"/>
                <a:cs typeface="Arial" panose="020B0604020202020204" pitchFamily="34" charset="0"/>
              </a:rPr>
              <a:t>Soins tenant compte des traumatisme –  26 septembre 2022</a:t>
            </a:r>
          </a:p>
        </p:txBody>
      </p:sp>
      <p:pic>
        <p:nvPicPr>
          <p:cNvPr id="9" name="Image 8">
            <a:extLst>
              <a:ext uri="{FF2B5EF4-FFF2-40B4-BE49-F238E27FC236}">
                <a16:creationId xmlns:a16="http://schemas.microsoft.com/office/drawing/2014/main" id="{931BB93F-B127-C189-28B4-7F5B87E13166}"/>
              </a:ext>
            </a:extLst>
          </p:cNvPr>
          <p:cNvPicPr>
            <a:picLocks noChangeAspect="1"/>
          </p:cNvPicPr>
          <p:nvPr/>
        </p:nvPicPr>
        <p:blipFill rotWithShape="1">
          <a:blip r:embed="rId4"/>
          <a:srcRect l="21022" r="25625" b="87422"/>
          <a:stretch/>
        </p:blipFill>
        <p:spPr>
          <a:xfrm>
            <a:off x="7045968" y="2675959"/>
            <a:ext cx="4791139" cy="1506082"/>
          </a:xfrm>
          <a:prstGeom prst="rect">
            <a:avLst/>
          </a:prstGeom>
        </p:spPr>
      </p:pic>
    </p:spTree>
    <p:extLst>
      <p:ext uri="{BB962C8B-B14F-4D97-AF65-F5344CB8AC3E}">
        <p14:creationId xmlns:p14="http://schemas.microsoft.com/office/powerpoint/2010/main" val="29044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C94C423BDB547AA5453E2B9ADD0A2" ma:contentTypeVersion="24" ma:contentTypeDescription="Create a new document." ma:contentTypeScope="" ma:versionID="8ff7ba24c0452090614f0dd7f9d940d9">
  <xsd:schema xmlns:xsd="http://www.w3.org/2001/XMLSchema" xmlns:xs="http://www.w3.org/2001/XMLSchema" xmlns:p="http://schemas.microsoft.com/office/2006/metadata/properties" xmlns:ns2="aaeea4d5-68b1-44cd-8a1d-70cf10e1e24d" xmlns:ns3="7d285fcc-4937-4033-ab16-bdcdbe6eb667" targetNamespace="http://schemas.microsoft.com/office/2006/metadata/properties" ma:root="true" ma:fieldsID="cdd5a71e5ec8893056182c56777403f1" ns2:_="" ns3:_="">
    <xsd:import namespace="aaeea4d5-68b1-44cd-8a1d-70cf10e1e24d"/>
    <xsd:import namespace="7d285fcc-4937-4033-ab16-bdcdbe6eb6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Number" minOccurs="0"/>
                <xsd:element ref="ns2:Status" minOccurs="0"/>
                <xsd:element ref="ns2:lcf76f155ced4ddcb4097134ff3c332f" minOccurs="0"/>
                <xsd:element ref="ns3:TaxCatchAll" minOccurs="0"/>
                <xsd:element ref="ns2:MediaServiceLocation" minOccurs="0"/>
                <xsd:element ref="ns2:N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ea4d5-68b1-44cd-8a1d-70cf10e1e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Status" ma:index="21" nillable="true" ma:displayName="Status " ma:format="Dropdown" ma:internalName="Status">
      <xsd:simpleType>
        <xsd:restriction base="dms:Choice">
          <xsd:enumeration value="Draft "/>
          <xsd:enumeration value="final "/>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6c61220-be2d-416a-8c61-491786dd328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Nr" ma:index="26" nillable="true" ma:displayName="Nr" ma:format="Dropdown" ma:internalName="N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d285fcc-4937-4033-ab16-bdcdbe6eb6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05159d-80e6-48cc-aaf1-6e43f906f06a}" ma:internalName="TaxCatchAll" ma:showField="CatchAllData" ma:web="7d285fcc-4937-4033-ab16-bdcdbe6eb6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285fcc-4937-4033-ab16-bdcdbe6eb667" xsi:nil="true"/>
    <lcf76f155ced4ddcb4097134ff3c332f xmlns="aaeea4d5-68b1-44cd-8a1d-70cf10e1e24d">
      <Terms xmlns="http://schemas.microsoft.com/office/infopath/2007/PartnerControls"/>
    </lcf76f155ced4ddcb4097134ff3c332f>
    <SharedWithUsers xmlns="7d285fcc-4937-4033-ab16-bdcdbe6eb667">
      <UserInfo>
        <DisplayName>Maïra Martin</DisplayName>
        <AccountId>11</AccountId>
        <AccountType/>
      </UserInfo>
      <UserInfo>
        <DisplayName>Michelle Petersen</DisplayName>
        <AccountId>6</AccountId>
        <AccountType/>
      </UserInfo>
    </SharedWithUsers>
    <Number xmlns="aaeea4d5-68b1-44cd-8a1d-70cf10e1e24d" xsi:nil="true"/>
    <Status xmlns="aaeea4d5-68b1-44cd-8a1d-70cf10e1e24d" xsi:nil="true"/>
    <Nr xmlns="aaeea4d5-68b1-44cd-8a1d-70cf10e1e24d" xsi:nil="true"/>
  </documentManagement>
</p:properties>
</file>

<file path=customXml/itemProps1.xml><?xml version="1.0" encoding="utf-8"?>
<ds:datastoreItem xmlns:ds="http://schemas.openxmlformats.org/officeDocument/2006/customXml" ds:itemID="{B730D428-A523-4754-88AD-E2DD22631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ea4d5-68b1-44cd-8a1d-70cf10e1e24d"/>
    <ds:schemaRef ds:uri="7d285fcc-4937-4033-ab16-bdcdbe6eb6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A81176-461D-4669-AF3F-8E7F0E152861}">
  <ds:schemaRefs>
    <ds:schemaRef ds:uri="http://schemas.microsoft.com/sharepoint/v3/contenttype/forms"/>
  </ds:schemaRefs>
</ds:datastoreItem>
</file>

<file path=customXml/itemProps3.xml><?xml version="1.0" encoding="utf-8"?>
<ds:datastoreItem xmlns:ds="http://schemas.openxmlformats.org/officeDocument/2006/customXml" ds:itemID="{8697CA13-B1BE-470A-9475-38C37CD99E96}">
  <ds:schemaRefs>
    <ds:schemaRef ds:uri="7d285fcc-4937-4033-ab16-bdcdbe6eb667"/>
    <ds:schemaRef ds:uri="aaeea4d5-68b1-44cd-8a1d-70cf10e1e24d"/>
    <ds:schemaRef ds:uri="bb162646-8af0-4594-9a6b-8623975571a8"/>
    <ds:schemaRef ds:uri="c49ac28b-4026-4ad3-b3f5-ac63d50a17d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TotalTime>
  <Words>10556</Words>
  <Application>Microsoft Office PowerPoint</Application>
  <PresentationFormat>Widescreen</PresentationFormat>
  <Paragraphs>725</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Arial Narrow</vt:lpstr>
      <vt:lpstr>Calibri</vt:lpstr>
      <vt:lpstr>Courier New</vt:lpstr>
      <vt:lpstr>Office Theme</vt:lpstr>
      <vt:lpstr>PowerPoint Presentation</vt:lpstr>
      <vt:lpstr>Bienvenue</vt:lpstr>
      <vt:lpstr>Reconnaissance des territoires  </vt:lpstr>
      <vt:lpstr>Présentations  </vt:lpstr>
      <vt:lpstr>Ordre du jour  </vt:lpstr>
      <vt:lpstr>Quelques considérations  </vt:lpstr>
      <vt:lpstr>Introduction</vt:lpstr>
      <vt:lpstr>Qui est Action ontarienne?</vt:lpstr>
      <vt:lpstr>Qui est le Centre Novas?</vt:lpstr>
      <vt:lpstr>Pourquoi cette session?</vt:lpstr>
      <vt:lpstr>À qui les sessions sont-elles destinées?  </vt:lpstr>
      <vt:lpstr>Programme de prévention des mauvais traitements d’ordre sexuel </vt:lpstr>
      <vt:lpstr>Le programme de prévention  </vt:lpstr>
      <vt:lpstr>Comment accompagner le personnel</vt:lpstr>
      <vt:lpstr>Comment soutenir (1)</vt:lpstr>
      <vt:lpstr>Comment soutenir (2)</vt:lpstr>
      <vt:lpstr>Information à partager aux EPEI</vt:lpstr>
      <vt:lpstr>Comment se préparer pour la formation (1)</vt:lpstr>
      <vt:lpstr>Comment se préparer pour la formation (2)</vt:lpstr>
      <vt:lpstr>Pendant la formation</vt:lpstr>
      <vt:lpstr>Après la formation</vt:lpstr>
      <vt:lpstr>Quoi faire en cas de dévoilement</vt:lpstr>
      <vt:lpstr>En cas de dévoilement</vt:lpstr>
      <vt:lpstr>En cas de dévoilement</vt:lpstr>
      <vt:lpstr>En cas de dévoilement</vt:lpstr>
      <vt:lpstr>En cas de dévoilement</vt:lpstr>
      <vt:lpstr>Information sur le trauma</vt:lpstr>
      <vt:lpstr>Considérations relatives au trauma </vt:lpstr>
      <vt:lpstr>Considérations relatives au trauma </vt:lpstr>
      <vt:lpstr>Considérations relatives au trauma</vt:lpstr>
      <vt:lpstr>Les impacts de la violence à caractère sexuel</vt:lpstr>
      <vt:lpstr>Mécanismes de survie</vt:lpstr>
      <vt:lpstr>Le cheminement d'une survivante</vt:lpstr>
      <vt:lpstr>Phase 1 : Le choc</vt:lpstr>
      <vt:lpstr>Quoi faire durant la phase 1?</vt:lpstr>
      <vt:lpstr>Phase 2 : Le réajustement</vt:lpstr>
      <vt:lpstr>Déclencheurs (triggers)</vt:lpstr>
      <vt:lpstr>Flashbacks</vt:lpstr>
      <vt:lpstr>Dissociation</vt:lpstr>
      <vt:lpstr>Durant un épisode de  flashback ou de dissociation</vt:lpstr>
      <vt:lpstr>Après un épisode de  flashback ou de dissociation</vt:lpstr>
      <vt:lpstr>Quoi faire durant la phase 2?</vt:lpstr>
      <vt:lpstr>Phase 3 : L'intégration</vt:lpstr>
      <vt:lpstr>Quoi faire durant la phase 3?</vt:lpstr>
      <vt:lpstr>Conclusion</vt:lpstr>
      <vt:lpstr>Ressources disponibles</vt:lpstr>
      <vt:lpstr>Questions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webinaire  commence à XX h HNE</dc:title>
  <dc:creator>Grace  Mendez</dc:creator>
  <cp:lastModifiedBy>Melanie Dixon</cp:lastModifiedBy>
  <cp:revision>1</cp:revision>
  <dcterms:created xsi:type="dcterms:W3CDTF">2022-08-10T13:13:55Z</dcterms:created>
  <dcterms:modified xsi:type="dcterms:W3CDTF">2023-03-09T18:02:09Z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0x0101009D1C94C423BDB547AA5453E2B9ADD0A2</vt:lpwstr>
  </property>
  <property fmtid="{D5CDD505-2E9C-101B-9397-08002B2CF9AE}" pid="3" name="MediaServiceImageTags">
    <vt:lpwstr/>
  </property>
</Properties>
</file>